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tags/tag7.xml" ContentType="application/vnd.openxmlformats-officedocument.presentationml.tags+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Default Extension="vml" ContentType="application/vnd.openxmlformats-officedocument.vmlDrawing"/>
  <Default Extension="gif" ContentType="image/gif"/>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handoutMasterIdLst>
    <p:handoutMasterId r:id="rId38"/>
  </p:handoutMasterIdLst>
  <p:sldIdLst>
    <p:sldId id="323" r:id="rId3"/>
    <p:sldId id="322" r:id="rId4"/>
    <p:sldId id="281" r:id="rId5"/>
    <p:sldId id="369" r:id="rId6"/>
    <p:sldId id="370" r:id="rId7"/>
    <p:sldId id="371" r:id="rId8"/>
    <p:sldId id="294" r:id="rId9"/>
    <p:sldId id="303" r:id="rId10"/>
    <p:sldId id="372" r:id="rId11"/>
    <p:sldId id="283" r:id="rId12"/>
    <p:sldId id="321" r:id="rId13"/>
    <p:sldId id="349" r:id="rId14"/>
    <p:sldId id="316" r:id="rId15"/>
    <p:sldId id="308" r:id="rId16"/>
    <p:sldId id="348" r:id="rId17"/>
    <p:sldId id="350" r:id="rId18"/>
    <p:sldId id="324" r:id="rId19"/>
    <p:sldId id="345" r:id="rId20"/>
    <p:sldId id="329" r:id="rId21"/>
    <p:sldId id="330" r:id="rId22"/>
    <p:sldId id="346" r:id="rId23"/>
    <p:sldId id="351" r:id="rId24"/>
    <p:sldId id="352" r:id="rId25"/>
    <p:sldId id="353" r:id="rId26"/>
    <p:sldId id="338" r:id="rId27"/>
    <p:sldId id="337" r:id="rId28"/>
    <p:sldId id="335" r:id="rId29"/>
    <p:sldId id="373" r:id="rId30"/>
    <p:sldId id="374" r:id="rId31"/>
    <p:sldId id="375" r:id="rId32"/>
    <p:sldId id="336" r:id="rId33"/>
    <p:sldId id="356" r:id="rId34"/>
    <p:sldId id="357" r:id="rId35"/>
    <p:sldId id="376" r:id="rId36"/>
  </p:sldIdLst>
  <p:sldSz cx="9144000" cy="6858000" type="screen4x3"/>
  <p:notesSz cx="6985000" cy="9271000"/>
  <p:custDataLst>
    <p:tags r:id="rId39"/>
  </p:custDataLst>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388C8"/>
    <a:srgbClr val="2053E4"/>
    <a:srgbClr val="B0B2B4"/>
    <a:srgbClr val="DEF1F2"/>
    <a:srgbClr val="D3EBED"/>
    <a:srgbClr val="BBE0E3"/>
    <a:srgbClr val="C0C0C0"/>
    <a:srgbClr val="FFFFCC"/>
    <a:srgbClr val="CC0000"/>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3322" autoAdjust="0"/>
    <p:restoredTop sz="94704" autoAdjust="0"/>
  </p:normalViewPr>
  <p:slideViewPr>
    <p:cSldViewPr snapToGrid="0">
      <p:cViewPr>
        <p:scale>
          <a:sx n="90" d="100"/>
          <a:sy n="90" d="100"/>
        </p:scale>
        <p:origin x="-1188" y="-4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0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4"/>
          <p:cNvSpPr>
            <a:spLocks noGrp="1" noChangeArrowheads="1"/>
          </p:cNvSpPr>
          <p:nvPr>
            <p:ph type="ftr" sz="quarter" idx="2"/>
          </p:nvPr>
        </p:nvSpPr>
        <p:spPr bwMode="auto">
          <a:xfrm>
            <a:off x="0" y="8820150"/>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smtClean="0">
                <a:ea typeface="Trebuchet MS" charset="0"/>
                <a:cs typeface="Trebuchet MS" charset="0"/>
              </a:defRPr>
            </a:lvl1pPr>
          </a:lstStyle>
          <a:p>
            <a:pPr>
              <a:defRPr/>
            </a:pPr>
            <a:r>
              <a:rPr lang="en-US" dirty="0" smtClean="0"/>
              <a:t>26 </a:t>
            </a:r>
            <a:r>
              <a:rPr lang="en-US" dirty="0"/>
              <a:t>–</a:t>
            </a:r>
            <a:r>
              <a:rPr lang="en-US" dirty="0" smtClean="0"/>
              <a:t> LCD Display Technology</a:t>
            </a:r>
            <a:endParaRPr lang="en-US" dirty="0"/>
          </a:p>
        </p:txBody>
      </p:sp>
      <p:sp>
        <p:nvSpPr>
          <p:cNvPr id="9" name="Rectangle 5"/>
          <p:cNvSpPr>
            <a:spLocks noGrp="1" noChangeArrowheads="1"/>
          </p:cNvSpPr>
          <p:nvPr>
            <p:ph type="sldNum" sz="quarter" idx="3"/>
          </p:nvPr>
        </p:nvSpPr>
        <p:spPr bwMode="auto">
          <a:xfrm>
            <a:off x="3949700" y="8820150"/>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Trebuchet MS" charset="0"/>
                <a:cs typeface="Trebuchet MS" charset="0"/>
              </a:defRPr>
            </a:lvl1pPr>
          </a:lstStyle>
          <a:p>
            <a:pPr>
              <a:defRPr/>
            </a:pPr>
            <a:fld id="{8E2D9089-731E-9947-8D86-ADFFFDA19A05}" type="slidenum">
              <a:rPr lang="en-US"/>
              <a:pPr>
                <a:defRPr/>
              </a:pPr>
              <a:t>‹#›</a:t>
            </a:fld>
            <a:endParaRPr lang="en-US"/>
          </a:p>
        </p:txBody>
      </p:sp>
      <p:sp>
        <p:nvSpPr>
          <p:cNvPr id="10"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xmlns="" val="4131284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a:defRPr sz="1200">
                <a:latin typeface="Arial" pitchFamily="34" charset="0"/>
              </a:defRPr>
            </a:lvl1pPr>
          </a:lstStyle>
          <a:p>
            <a:pPr>
              <a:defRPr/>
            </a:pPr>
            <a:endParaRPr lang="en-US"/>
          </a:p>
        </p:txBody>
      </p:sp>
      <p:sp>
        <p:nvSpPr>
          <p:cNvPr id="12291" name="Rectangle 3"/>
          <p:cNvSpPr>
            <a:spLocks noGrp="1" noChangeArrowheads="1"/>
          </p:cNvSpPr>
          <p:nvPr>
            <p:ph type="dt" idx="1"/>
          </p:nvPr>
        </p:nvSpPr>
        <p:spPr bwMode="auto">
          <a:xfrm>
            <a:off x="3956050" y="0"/>
            <a:ext cx="302736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a:defRPr sz="1200">
                <a:latin typeface="Arial" pitchFamily="34"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98500" y="4403725"/>
            <a:ext cx="5588000" cy="41719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805863"/>
            <a:ext cx="302736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a:defRPr sz="1200">
                <a:latin typeface="Arial" pitchFamily="34" charset="0"/>
              </a:defRPr>
            </a:lvl1pPr>
          </a:lstStyle>
          <a:p>
            <a:pPr>
              <a:defRPr/>
            </a:pPr>
            <a:endParaRPr lang="en-US"/>
          </a:p>
        </p:txBody>
      </p:sp>
      <p:sp>
        <p:nvSpPr>
          <p:cNvPr id="12295" name="Rectangle 7"/>
          <p:cNvSpPr>
            <a:spLocks noGrp="1" noChangeArrowheads="1"/>
          </p:cNvSpPr>
          <p:nvPr>
            <p:ph type="sldNum" sz="quarter" idx="5"/>
          </p:nvPr>
        </p:nvSpPr>
        <p:spPr bwMode="auto">
          <a:xfrm>
            <a:off x="3956050" y="8805863"/>
            <a:ext cx="302736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a:defRPr sz="1200">
                <a:latin typeface="Arial" pitchFamily="34" charset="0"/>
              </a:defRPr>
            </a:lvl1pPr>
          </a:lstStyle>
          <a:p>
            <a:pPr>
              <a:defRPr/>
            </a:pPr>
            <a:fld id="{EB175574-229C-4255-BC12-09BE0696ECB1}" type="slidenum">
              <a:rPr lang="en-US"/>
              <a:pPr>
                <a:defRPr/>
              </a:pPr>
              <a:t>‹#›</a:t>
            </a:fld>
            <a:endParaRPr lang="en-US"/>
          </a:p>
        </p:txBody>
      </p:sp>
    </p:spTree>
    <p:extLst>
      <p:ext uri="{BB962C8B-B14F-4D97-AF65-F5344CB8AC3E}">
        <p14:creationId xmlns:p14="http://schemas.microsoft.com/office/powerpoint/2010/main" xmlns="" val="1864747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07" eaLnBrk="0" hangingPunct="0">
              <a:defRPr sz="1600">
                <a:solidFill>
                  <a:schemeClr val="tx1"/>
                </a:solidFill>
                <a:latin typeface="Trebuchet MS" charset="0"/>
                <a:ea typeface="MS PGothic" charset="0"/>
                <a:cs typeface="MS PGothic" charset="0"/>
              </a:defRPr>
            </a:lvl1pPr>
            <a:lvl2pPr marL="742885" indent="-285725" defTabSz="928607" eaLnBrk="0" hangingPunct="0">
              <a:defRPr sz="1600">
                <a:solidFill>
                  <a:schemeClr val="tx1"/>
                </a:solidFill>
                <a:latin typeface="Trebuchet MS" charset="0"/>
                <a:ea typeface="MS PGothic" charset="0"/>
                <a:cs typeface="MS PGothic" charset="0"/>
              </a:defRPr>
            </a:lvl2pPr>
            <a:lvl3pPr marL="1142900" indent="-228580" defTabSz="928607" eaLnBrk="0" hangingPunct="0">
              <a:defRPr sz="1600">
                <a:solidFill>
                  <a:schemeClr val="tx1"/>
                </a:solidFill>
                <a:latin typeface="Trebuchet MS" charset="0"/>
                <a:ea typeface="MS PGothic" charset="0"/>
                <a:cs typeface="MS PGothic" charset="0"/>
              </a:defRPr>
            </a:lvl3pPr>
            <a:lvl4pPr marL="1600060" indent="-228580" defTabSz="928607" eaLnBrk="0" hangingPunct="0">
              <a:defRPr sz="1600">
                <a:solidFill>
                  <a:schemeClr val="tx1"/>
                </a:solidFill>
                <a:latin typeface="Trebuchet MS" charset="0"/>
                <a:ea typeface="MS PGothic" charset="0"/>
                <a:cs typeface="MS PGothic" charset="0"/>
              </a:defRPr>
            </a:lvl4pPr>
            <a:lvl5pPr marL="2057220" indent="-228580" defTabSz="928607" eaLnBrk="0" hangingPunct="0">
              <a:defRPr sz="1600">
                <a:solidFill>
                  <a:schemeClr val="tx1"/>
                </a:solidFill>
                <a:latin typeface="Trebuchet MS" charset="0"/>
                <a:ea typeface="MS PGothic" charset="0"/>
                <a:cs typeface="MS PGothic" charset="0"/>
              </a:defRPr>
            </a:lvl5pPr>
            <a:lvl6pPr marL="2514380" indent="-228580" defTabSz="928607"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540" indent="-228580" defTabSz="928607"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8700" indent="-228580" defTabSz="928607"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5860" indent="-228580" defTabSz="928607"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fld id="{708F8602-2497-AE4C-9CBA-BD4E20EA84E2}" type="slidenum">
              <a:rPr lang="en-US" sz="1200">
                <a:latin typeface="Arial" charset="0"/>
              </a:rPr>
              <a:pPr eaLnBrk="1" hangingPunct="1"/>
              <a:t>9</a:t>
            </a:fld>
            <a:endParaRPr lang="en-US" sz="1200">
              <a:latin typeface="Arial" charset="0"/>
            </a:endParaRPr>
          </a:p>
        </p:txBody>
      </p:sp>
      <p:sp>
        <p:nvSpPr>
          <p:cNvPr id="67586" name="Rectangle 2"/>
          <p:cNvSpPr>
            <a:spLocks noGrp="1" noRot="1" noChangeAspect="1" noChangeArrowheads="1" noTextEdit="1"/>
          </p:cNvSpPr>
          <p:nvPr>
            <p:ph type="sldImg"/>
          </p:nvPr>
        </p:nvSpPr>
        <p:spPr>
          <a:xfrm>
            <a:off x="1176338" y="695325"/>
            <a:ext cx="4635500" cy="3476625"/>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atin typeface="Arial"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D8F18C6-2E7D-48AA-933E-2871E8FF2CCF}" type="slidenum">
              <a:rPr lang="en-US" smtClean="0">
                <a:latin typeface="Arial" charset="0"/>
              </a:rPr>
              <a:pPr/>
              <a:t>10</a:t>
            </a:fld>
            <a:endParaRPr lang="en-US" smtClean="0">
              <a:latin typeface="Arial" charset="0"/>
            </a:endParaRPr>
          </a:p>
        </p:txBody>
      </p:sp>
      <p:sp>
        <p:nvSpPr>
          <p:cNvPr id="27651" name="Rectangle 2"/>
          <p:cNvSpPr>
            <a:spLocks noGrp="1" noRot="1" noChangeAspect="1" noChangeArrowheads="1" noTextEdit="1"/>
          </p:cNvSpPr>
          <p:nvPr>
            <p:ph type="sldImg"/>
          </p:nvPr>
        </p:nvSpPr>
        <p:spPr>
          <a:xfrm>
            <a:off x="1176338" y="695325"/>
            <a:ext cx="4635500" cy="3476625"/>
          </a:xfrm>
          <a:ln/>
        </p:spPr>
      </p:sp>
      <p:sp>
        <p:nvSpPr>
          <p:cNvPr id="27652"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8485F752-D026-4799-A5DF-B6DD4DF941E1}" type="slidenum">
              <a:rPr lang="en-US" smtClean="0">
                <a:latin typeface="Arial" charset="0"/>
              </a:rPr>
              <a:pPr/>
              <a:t>12</a:t>
            </a:fld>
            <a:endParaRPr lang="en-US" smtClean="0">
              <a:latin typeface="Arial" charset="0"/>
            </a:endParaRPr>
          </a:p>
        </p:txBody>
      </p:sp>
      <p:sp>
        <p:nvSpPr>
          <p:cNvPr id="26627" name="Rectangle 2"/>
          <p:cNvSpPr>
            <a:spLocks noGrp="1" noRot="1" noChangeAspect="1" noChangeArrowheads="1" noTextEdit="1"/>
          </p:cNvSpPr>
          <p:nvPr>
            <p:ph type="sldImg"/>
          </p:nvPr>
        </p:nvSpPr>
        <p:spPr>
          <a:xfrm>
            <a:off x="1176338" y="695325"/>
            <a:ext cx="4635500" cy="3476625"/>
          </a:xfrm>
          <a:ln/>
        </p:spPr>
      </p:sp>
      <p:sp>
        <p:nvSpPr>
          <p:cNvPr id="26628"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79513" y="695325"/>
            <a:ext cx="4630737" cy="3473450"/>
          </a:xfrm>
          <a:ln/>
        </p:spPr>
      </p:sp>
      <p:sp>
        <p:nvSpPr>
          <p:cNvPr id="45059" name="Rectangle 3"/>
          <p:cNvSpPr>
            <a:spLocks noGrp="1" noChangeArrowheads="1"/>
          </p:cNvSpPr>
          <p:nvPr>
            <p:ph type="body" idx="1"/>
          </p:nvPr>
        </p:nvSpPr>
        <p:spPr>
          <a:xfrm>
            <a:off x="932244" y="4404032"/>
            <a:ext cx="5120514" cy="4171030"/>
          </a:xfrm>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73089E-C543-46A9-BC0A-C374756D6C7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06741D-C0DC-4C56-9E8C-A3C860397B7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C13514-2F3D-4C18-9958-FFBDF2B128C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868892-6980-A649-9225-CD86B1E1BD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00510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E7BFF-32CF-CD44-890C-B072A756A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829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3332C1-259A-584C-8DE5-9A5100A838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581153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986868-E708-DD46-9570-E4E12AC8E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39933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385DD-47D2-B44B-808F-A94ADCEF4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956995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973CB3-8160-4148-A365-5A16A89176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1058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69334B-0C49-B34F-8566-3C9A79A12A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67554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0E3AC-4362-0E40-BFE8-935C811E58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0304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60AB8-1D9C-4515-BC92-D07ED57BA79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A75FE7-E0A8-484C-AFD0-3F2E95D2EF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8387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F3DE89-9A62-AA43-B6C8-AB0F0DC4EB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12051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9BC6E-D4C3-3F42-AA70-A3691189B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4803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1F4520-C050-445E-B752-7D7601F0B25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1EF734-3978-4E06-9D9D-DF62B0E14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000162-9713-4C44-B6A1-7D14F09C363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D1998-9C03-446F-97AA-32C7F2A0DC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BF9F45-1302-45D2-9B34-5D851E6BBD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ADC1F3-41AD-4E61-9140-BA96BF2757D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15EC50-601B-4200-BD84-3FEE67C4125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BD02F4A-508C-43F1-8C1B-E71B67A82C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31E313D-C298-1B42-8D06-DEBF49F539DE}"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xmlns="" val="1970535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8.gif"/><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1.png"/><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23.xml"/><Relationship Id="rId7" Type="http://schemas.openxmlformats.org/officeDocument/2006/relationships/image" Target="../media/image62.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3.xml"/><Relationship Id="rId5" Type="http://schemas.openxmlformats.org/officeDocument/2006/relationships/slideLayout" Target="../slideLayouts/slideLayout2.xml"/><Relationship Id="rId10" Type="http://schemas.openxmlformats.org/officeDocument/2006/relationships/image" Target="../media/image57.gif"/><Relationship Id="rId4" Type="http://schemas.openxmlformats.org/officeDocument/2006/relationships/tags" Target="../tags/tag24.xml"/><Relationship Id="rId9"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www.flickr.com/photos/comedynose/4482682966/" TargetMode="External"/><Relationship Id="rId5" Type="http://schemas.openxmlformats.org/officeDocument/2006/relationships/image" Target="../media/image66.emf"/><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hyperlink" Target="http://ocw.mit.edu/help/faq-fair-us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emf"/></Relationships>
</file>

<file path=ppt/slides/_rels/slide1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ocw.mit.edu/help/faq-fair-us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hyperlink" Target="http://ocw.mit.edu/help/faq-fair-use/"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21.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4.bin"/><Relationship Id="rId7" Type="http://schemas.openxmlformats.org/officeDocument/2006/relationships/image" Target="../media/image77.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3.emf"/><Relationship Id="rId5"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image" Target="../media/image79.emf"/></Relationships>
</file>

<file path=ppt/slides/_rels/slide2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tags" Target="../tags/tag27.xml"/><Relationship Id="rId7" Type="http://schemas.openxmlformats.org/officeDocument/2006/relationships/image" Target="../media/image9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0.jpeg"/><Relationship Id="rId5" Type="http://schemas.openxmlformats.org/officeDocument/2006/relationships/image" Target="../media/image89.png"/><Relationship Id="rId10" Type="http://schemas.openxmlformats.org/officeDocument/2006/relationships/image" Target="../media/image94.emf"/><Relationship Id="rId4" Type="http://schemas.openxmlformats.org/officeDocument/2006/relationships/slideLayout" Target="../slideLayouts/slideLayout7.xml"/><Relationship Id="rId9"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 Id="rId4" Type="http://schemas.openxmlformats.org/officeDocument/2006/relationships/image" Target="../media/image97.emf"/></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8.png"/><Relationship Id="rId2" Type="http://schemas.openxmlformats.org/officeDocument/2006/relationships/tags" Target="../tags/tag3.xml"/><Relationship Id="rId16" Type="http://schemas.openxmlformats.org/officeDocument/2006/relationships/image" Target="../media/image12.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7.png"/><Relationship Id="rId5" Type="http://schemas.openxmlformats.org/officeDocument/2006/relationships/tags" Target="../tags/tag6.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5.xml"/><Relationship Id="rId9" Type="http://schemas.openxmlformats.org/officeDocument/2006/relationships/image" Target="../media/image5.pn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flickr.com/photos/umich-msis/6443313259/" TargetMode="External"/><Relationship Id="rId2" Type="http://schemas.openxmlformats.org/officeDocument/2006/relationships/image" Target="../media/image105.emf"/><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emf"/><Relationship Id="rId1" Type="http://schemas.openxmlformats.org/officeDocument/2006/relationships/slideLayout" Target="../slideLayouts/slideLayout7.xml"/><Relationship Id="rId5" Type="http://schemas.openxmlformats.org/officeDocument/2006/relationships/image" Target="../media/image109.emf"/><Relationship Id="rId4" Type="http://schemas.openxmlformats.org/officeDocument/2006/relationships/hyperlink" Target="http://www.flickr.com/photos/bitboy/2388546266/"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ocw.mit.edu/terms" TargetMode="External"/><Relationship Id="rId2" Type="http://schemas.openxmlformats.org/officeDocument/2006/relationships/hyperlink" Target="http://ocw.mit.ed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png"/><Relationship Id="rId18" Type="http://schemas.openxmlformats.org/officeDocument/2006/relationships/image" Target="../media/image23.emf"/><Relationship Id="rId3" Type="http://schemas.openxmlformats.org/officeDocument/2006/relationships/tags" Target="../tags/tag11.xml"/><Relationship Id="rId21" Type="http://schemas.openxmlformats.org/officeDocument/2006/relationships/image" Target="../media/image26.emf"/><Relationship Id="rId7" Type="http://schemas.openxmlformats.org/officeDocument/2006/relationships/slideLayout" Target="../slideLayouts/slideLayout18.xml"/><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tags" Target="../tags/tag10.xml"/><Relationship Id="rId16" Type="http://schemas.openxmlformats.org/officeDocument/2006/relationships/image" Target="../media/image21.png"/><Relationship Id="rId20" Type="http://schemas.openxmlformats.org/officeDocument/2006/relationships/image" Target="../media/image25.emf"/><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6.emf"/><Relationship Id="rId5" Type="http://schemas.openxmlformats.org/officeDocument/2006/relationships/tags" Target="../tags/tag13.xml"/><Relationship Id="rId15" Type="http://schemas.openxmlformats.org/officeDocument/2006/relationships/image" Target="../media/image20.png"/><Relationship Id="rId10" Type="http://schemas.openxmlformats.org/officeDocument/2006/relationships/image" Target="../media/image15.emf"/><Relationship Id="rId19" Type="http://schemas.openxmlformats.org/officeDocument/2006/relationships/image" Target="../media/image24.emf"/><Relationship Id="rId4" Type="http://schemas.openxmlformats.org/officeDocument/2006/relationships/tags" Target="../tags/tag12.xml"/><Relationship Id="rId9" Type="http://schemas.openxmlformats.org/officeDocument/2006/relationships/image" Target="../media/image14.emf"/><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hyperlink" Target="http://www.flickr.com/photos/arenamontanus/2756010517/"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8.xml"/><Relationship Id="rId7" Type="http://schemas.openxmlformats.org/officeDocument/2006/relationships/image" Target="../media/image3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0.jpeg"/><Relationship Id="rId11" Type="http://schemas.openxmlformats.org/officeDocument/2006/relationships/image" Target="../media/image35.emf"/><Relationship Id="rId5" Type="http://schemas.openxmlformats.org/officeDocument/2006/relationships/slideLayout" Target="../slideLayouts/slideLayout13.xml"/><Relationship Id="rId10" Type="http://schemas.openxmlformats.org/officeDocument/2006/relationships/image" Target="../media/image34.png"/><Relationship Id="rId4" Type="http://schemas.openxmlformats.org/officeDocument/2006/relationships/tags" Target="../tags/tag19.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35.emf"/><Relationship Id="rId3" Type="http://schemas.openxmlformats.org/officeDocument/2006/relationships/oleObject" Target="../embeddings/oleObject1.bin"/><Relationship Id="rId7" Type="http://schemas.openxmlformats.org/officeDocument/2006/relationships/image" Target="../media/image40.emf"/><Relationship Id="rId12"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jpeg"/><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oleObject" Target="../embeddings/oleObject2.bin"/><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hyperlink" Target="http://www.flickr.com/photos/comedynose/4482682966/" TargetMode="External"/><Relationship Id="rId4" Type="http://schemas.openxmlformats.org/officeDocument/2006/relationships/image" Target="../media/image48.emf"/></Relationships>
</file>

<file path=ppt/slides/_rels/slide9.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emf"/><Relationship Id="rId7" Type="http://schemas.openxmlformats.org/officeDocument/2006/relationships/image" Target="../media/image53.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emf"/><Relationship Id="rId4"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438400" y="914400"/>
            <a:ext cx="4365625" cy="604838"/>
          </a:xfrm>
          <a:prstGeom prst="rect">
            <a:avLst/>
          </a:prstGeom>
          <a:noFill/>
          <a:ln w="25400">
            <a:noFill/>
            <a:miter lim="800000"/>
            <a:headEnd type="none" w="sm" len="sm"/>
            <a:tailEnd type="none" w="sm" len="sm"/>
          </a:ln>
          <a:effectLst/>
        </p:spPr>
        <p:txBody>
          <a:bodyPr wrap="none">
            <a:spAutoFit/>
          </a:bodyPr>
          <a:lstStyle/>
          <a:p>
            <a:pPr algn="ctr" eaLnBrk="0" hangingPunct="0">
              <a:lnSpc>
                <a:spcPct val="120000"/>
              </a:lnSpc>
              <a:defRPr/>
            </a:pPr>
            <a:r>
              <a:rPr lang="en-US" sz="2800" i="1">
                <a:effectLst>
                  <a:outerShdw blurRad="38100" dist="38100" dir="2700000" algn="tl">
                    <a:srgbClr val="C0C0C0"/>
                  </a:outerShdw>
                </a:effectLst>
              </a:rPr>
              <a:t>Liquid Crystals in Displays</a:t>
            </a:r>
            <a:endParaRPr lang="en-US" sz="2400" i="1">
              <a:effectLst>
                <a:outerShdw blurRad="38100" dist="38100" dir="2700000" algn="tl">
                  <a:srgbClr val="C0C0C0"/>
                </a:outerShdw>
              </a:effectLst>
            </a:endParaRPr>
          </a:p>
        </p:txBody>
      </p:sp>
      <p:sp>
        <p:nvSpPr>
          <p:cNvPr id="4099" name="Text Box 3"/>
          <p:cNvSpPr txBox="1">
            <a:spLocks noChangeArrowheads="1"/>
          </p:cNvSpPr>
          <p:nvPr/>
        </p:nvSpPr>
        <p:spPr bwMode="auto">
          <a:xfrm>
            <a:off x="3657600" y="2209800"/>
            <a:ext cx="5029200" cy="3159125"/>
          </a:xfrm>
          <a:prstGeom prst="rect">
            <a:avLst/>
          </a:prstGeom>
          <a:noFill/>
          <a:ln w="9525">
            <a:noFill/>
            <a:miter lim="800000"/>
            <a:headEnd/>
            <a:tailEnd/>
          </a:ln>
        </p:spPr>
        <p:txBody>
          <a:bodyPr>
            <a:spAutoFit/>
          </a:bodyPr>
          <a:lstStyle/>
          <a:p>
            <a:pPr eaLnBrk="0" hangingPunct="0">
              <a:lnSpc>
                <a:spcPct val="120000"/>
              </a:lnSpc>
            </a:pPr>
            <a:r>
              <a:rPr lang="en-US" sz="2400"/>
              <a:t>	 </a:t>
            </a:r>
            <a:r>
              <a:rPr lang="en-US" sz="2400" u="sng"/>
              <a:t>Outline</a:t>
            </a:r>
            <a:endParaRPr lang="en-US" sz="3200" u="sng"/>
          </a:p>
          <a:p>
            <a:pPr eaLnBrk="0" hangingPunct="0">
              <a:lnSpc>
                <a:spcPct val="120000"/>
              </a:lnSpc>
            </a:pPr>
            <a:endParaRPr lang="en-US" sz="2400"/>
          </a:p>
          <a:p>
            <a:pPr>
              <a:lnSpc>
                <a:spcPct val="120000"/>
              </a:lnSpc>
            </a:pPr>
            <a:r>
              <a:rPr lang="en-US" sz="2400"/>
              <a:t>- Liquid Crystals</a:t>
            </a:r>
          </a:p>
          <a:p>
            <a:pPr>
              <a:lnSpc>
                <a:spcPct val="120000"/>
              </a:lnSpc>
            </a:pPr>
            <a:r>
              <a:rPr lang="en-US" sz="2400"/>
              <a:t>- Building a Liquid Crystal Cell</a:t>
            </a:r>
          </a:p>
          <a:p>
            <a:pPr>
              <a:lnSpc>
                <a:spcPct val="120000"/>
              </a:lnSpc>
            </a:pPr>
            <a:r>
              <a:rPr lang="en-US" sz="2400"/>
              <a:t>- Liquid Crystal Display Pixel</a:t>
            </a:r>
          </a:p>
          <a:p>
            <a:pPr>
              <a:lnSpc>
                <a:spcPct val="120000"/>
              </a:lnSpc>
            </a:pPr>
            <a:r>
              <a:rPr lang="en-US" sz="2400"/>
              <a:t>- Passive/Active Matrix Addressing</a:t>
            </a:r>
          </a:p>
          <a:p>
            <a:pPr>
              <a:lnSpc>
                <a:spcPct val="120000"/>
              </a:lnSpc>
            </a:pPr>
            <a:endParaRPr lang="en-US" sz="2400"/>
          </a:p>
        </p:txBody>
      </p:sp>
      <p:pic>
        <p:nvPicPr>
          <p:cNvPr id="3" name="Picture 2"/>
          <p:cNvPicPr>
            <a:picLocks noChangeAspect="1"/>
          </p:cNvPicPr>
          <p:nvPr/>
        </p:nvPicPr>
        <p:blipFill rotWithShape="1">
          <a:blip r:embed="rId2" cstate="print"/>
          <a:srcRect b="134"/>
          <a:stretch/>
        </p:blipFill>
        <p:spPr>
          <a:xfrm>
            <a:off x="533400" y="2819400"/>
            <a:ext cx="2894013" cy="2209800"/>
          </a:xfrm>
          <a:prstGeom prst="rect">
            <a:avLst/>
          </a:prstGeom>
        </p:spPr>
      </p:pic>
      <p:sp>
        <p:nvSpPr>
          <p:cNvPr id="7" name="Rectangle 3"/>
          <p:cNvSpPr>
            <a:spLocks noChangeArrowheads="1"/>
          </p:cNvSpPr>
          <p:nvPr/>
        </p:nvSpPr>
        <p:spPr bwMode="auto">
          <a:xfrm>
            <a:off x="838200" y="5029200"/>
            <a:ext cx="2362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200" dirty="0"/>
              <a:t>Image </a:t>
            </a:r>
            <a:r>
              <a:rPr lang="en-US" sz="1200" dirty="0" smtClean="0"/>
              <a:t>in the public domain</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457200" y="152400"/>
            <a:ext cx="8229600" cy="777875"/>
          </a:xfrm>
        </p:spPr>
        <p:txBody>
          <a:bodyPr/>
          <a:lstStyle/>
          <a:p>
            <a:pPr eaLnBrk="1" hangingPunct="1"/>
            <a:r>
              <a:rPr lang="en-GB" sz="2800" i="1" u="sng" dirty="0" smtClean="0">
                <a:solidFill>
                  <a:srgbClr val="000000"/>
                </a:solidFill>
                <a:latin typeface="Trebuchet MS" pitchFamily="34" charset="0"/>
              </a:rPr>
              <a:t>Circular Birefringence</a:t>
            </a:r>
          </a:p>
        </p:txBody>
      </p:sp>
      <p:pic>
        <p:nvPicPr>
          <p:cNvPr id="12295" name="Picture 8" descr="txp_fig"/>
          <p:cNvPicPr>
            <a:picLocks noChangeAspect="1" noChangeArrowheads="1"/>
          </p:cNvPicPr>
          <p:nvPr>
            <p:custDataLst>
              <p:tags r:id="rId1"/>
            </p:custDataLst>
          </p:nvPr>
        </p:nvPicPr>
        <p:blipFill>
          <a:blip r:embed="rId4" cstate="print"/>
          <a:srcRect/>
          <a:stretch>
            <a:fillRect/>
          </a:stretch>
        </p:blipFill>
        <p:spPr bwMode="auto">
          <a:xfrm>
            <a:off x="7543800" y="1828800"/>
            <a:ext cx="1524000" cy="354013"/>
          </a:xfrm>
          <a:prstGeom prst="rect">
            <a:avLst/>
          </a:prstGeom>
          <a:noFill/>
          <a:ln w="9525">
            <a:noFill/>
            <a:miter lim="800000"/>
            <a:headEnd/>
            <a:tailEnd/>
          </a:ln>
        </p:spPr>
      </p:pic>
      <p:pic>
        <p:nvPicPr>
          <p:cNvPr id="3" name="Picture 2" descr="Circ_WaveSum2.gif"/>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32986" y="1407902"/>
            <a:ext cx="3262233" cy="2946883"/>
          </a:xfrm>
          <a:prstGeom prst="rect">
            <a:avLst/>
          </a:prstGeom>
        </p:spPr>
      </p:pic>
      <p:sp>
        <p:nvSpPr>
          <p:cNvPr id="37891" name="Text Box 3"/>
          <p:cNvSpPr txBox="1">
            <a:spLocks noChangeArrowheads="1"/>
          </p:cNvSpPr>
          <p:nvPr/>
        </p:nvSpPr>
        <p:spPr bwMode="auto">
          <a:xfrm>
            <a:off x="539750" y="841375"/>
            <a:ext cx="8388350" cy="766364"/>
          </a:xfrm>
          <a:prstGeom prst="rect">
            <a:avLst/>
          </a:prstGeom>
          <a:noFill/>
          <a:ln w="9525">
            <a:noFill/>
            <a:miter lim="800000"/>
            <a:headEnd/>
            <a:tailEnd/>
          </a:ln>
        </p:spPr>
        <p:txBody>
          <a:bodyPr>
            <a:spAutoFit/>
          </a:bodyPr>
          <a:lstStyle/>
          <a:p>
            <a:pPr algn="ctr">
              <a:lnSpc>
                <a:spcPct val="80000"/>
              </a:lnSpc>
              <a:spcBef>
                <a:spcPct val="20000"/>
              </a:spcBef>
            </a:pPr>
            <a:r>
              <a:rPr lang="en-GB" dirty="0">
                <a:solidFill>
                  <a:srgbClr val="000000"/>
                </a:solidFill>
              </a:rPr>
              <a:t>But as the two circular polarizations of light  travel through the circular birefringence material at different speeds, they will be phase shifted when they exit the medium</a:t>
            </a:r>
          </a:p>
        </p:txBody>
      </p:sp>
      <p:pic>
        <p:nvPicPr>
          <p:cNvPr id="4" name="Picture 3" descr="Circ_Polar_side_Add.gif"/>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6200000">
            <a:off x="6129162" y="3957142"/>
            <a:ext cx="2540000" cy="2540000"/>
          </a:xfrm>
          <a:prstGeom prst="rect">
            <a:avLst/>
          </a:prstGeom>
        </p:spPr>
      </p:pic>
      <p:pic>
        <p:nvPicPr>
          <p:cNvPr id="5" name="Picture 4" descr="Circ_Polar_side_Add_start.gif"/>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37727">
            <a:off x="1206883" y="3967722"/>
            <a:ext cx="2540000" cy="254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8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667000" y="381000"/>
            <a:ext cx="3730625" cy="519113"/>
          </a:xfrm>
          <a:prstGeom prst="rect">
            <a:avLst/>
          </a:prstGeom>
          <a:noFill/>
          <a:ln w="9525">
            <a:noFill/>
            <a:miter lim="800000"/>
            <a:headEnd/>
            <a:tailEnd/>
          </a:ln>
        </p:spPr>
        <p:txBody>
          <a:bodyPr wrap="none">
            <a:spAutoFit/>
          </a:bodyPr>
          <a:lstStyle/>
          <a:p>
            <a:r>
              <a:rPr lang="en-GB" sz="2800" i="1" u="sng"/>
              <a:t>Circular Birefringence</a:t>
            </a:r>
            <a:endParaRPr lang="en-US" sz="2800" i="1" u="sng"/>
          </a:p>
        </p:txBody>
      </p:sp>
      <p:pic>
        <p:nvPicPr>
          <p:cNvPr id="13316" name="Picture 8" descr="Chirality_with_hands"/>
          <p:cNvPicPr>
            <a:picLocks noChangeAspect="1" noChangeArrowheads="1"/>
          </p:cNvPicPr>
          <p:nvPr/>
        </p:nvPicPr>
        <p:blipFill>
          <a:blip r:embed="rId3" cstate="print"/>
          <a:srcRect/>
          <a:stretch>
            <a:fillRect/>
          </a:stretch>
        </p:blipFill>
        <p:spPr bwMode="auto">
          <a:xfrm>
            <a:off x="5334000" y="3657600"/>
            <a:ext cx="3810000" cy="2590800"/>
          </a:xfrm>
          <a:prstGeom prst="rect">
            <a:avLst/>
          </a:prstGeom>
          <a:noFill/>
          <a:ln w="9525">
            <a:noFill/>
            <a:miter lim="800000"/>
            <a:headEnd/>
            <a:tailEnd/>
          </a:ln>
        </p:spPr>
      </p:pic>
      <p:sp>
        <p:nvSpPr>
          <p:cNvPr id="13317" name="Text Box 9"/>
          <p:cNvSpPr txBox="1">
            <a:spLocks noChangeArrowheads="1"/>
          </p:cNvSpPr>
          <p:nvPr/>
        </p:nvSpPr>
        <p:spPr bwMode="auto">
          <a:xfrm>
            <a:off x="228600" y="5318125"/>
            <a:ext cx="5167313" cy="1006475"/>
          </a:xfrm>
          <a:prstGeom prst="rect">
            <a:avLst/>
          </a:prstGeom>
          <a:noFill/>
          <a:ln w="9525">
            <a:noFill/>
            <a:miter lim="800000"/>
            <a:headEnd/>
            <a:tailEnd/>
          </a:ln>
        </p:spPr>
        <p:txBody>
          <a:bodyPr wrap="none">
            <a:spAutoFit/>
          </a:bodyPr>
          <a:lstStyle/>
          <a:p>
            <a:r>
              <a:rPr lang="en-US" sz="2000"/>
              <a:t>Chiral molecules…</a:t>
            </a:r>
          </a:p>
          <a:p>
            <a:r>
              <a:rPr lang="en-US" sz="2000"/>
              <a:t>…different interactions with left- and right-</a:t>
            </a:r>
          </a:p>
          <a:p>
            <a:r>
              <a:rPr lang="en-US" sz="2000"/>
              <a:t>circular polarizations</a:t>
            </a:r>
          </a:p>
        </p:txBody>
      </p:sp>
      <p:graphicFrame>
        <p:nvGraphicFramePr>
          <p:cNvPr id="7" name="Object 6"/>
          <p:cNvGraphicFramePr>
            <a:graphicFrameLocks noChangeAspect="1"/>
          </p:cNvGraphicFramePr>
          <p:nvPr/>
        </p:nvGraphicFramePr>
        <p:xfrm>
          <a:off x="6248400" y="2667000"/>
          <a:ext cx="2161005" cy="774700"/>
        </p:xfrm>
        <a:graphic>
          <a:graphicData uri="http://schemas.openxmlformats.org/presentationml/2006/ole">
            <p:oleObj spid="_x0000_s13399" name="Equation" r:id="rId4" imgW="672808" imgH="241195" progId="Equation.3">
              <p:embed/>
            </p:oleObj>
          </a:graphicData>
        </a:graphic>
      </p:graphicFrame>
      <p:pic>
        <p:nvPicPr>
          <p:cNvPr id="2" name="Picture 1"/>
          <p:cNvPicPr>
            <a:picLocks noChangeAspect="1"/>
          </p:cNvPicPr>
          <p:nvPr/>
        </p:nvPicPr>
        <p:blipFill>
          <a:blip r:embed="rId5" cstate="print"/>
          <a:stretch>
            <a:fillRect/>
          </a:stretch>
        </p:blipFill>
        <p:spPr>
          <a:xfrm>
            <a:off x="609600" y="762000"/>
            <a:ext cx="5334000" cy="3374967"/>
          </a:xfrm>
          <a:prstGeom prst="rect">
            <a:avLst/>
          </a:prstGeom>
        </p:spPr>
      </p:pic>
      <p:sp>
        <p:nvSpPr>
          <p:cNvPr id="10" name="Rectangle 3"/>
          <p:cNvSpPr>
            <a:spLocks noChangeArrowheads="1"/>
          </p:cNvSpPr>
          <p:nvPr/>
        </p:nvSpPr>
        <p:spPr bwMode="auto">
          <a:xfrm>
            <a:off x="6749700" y="6477000"/>
            <a:ext cx="2362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200" dirty="0" smtClean="0"/>
              <a:t>All images in the public domain</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1" name="Picture 23" descr="txp_fig"/>
          <p:cNvPicPr>
            <a:picLocks noChangeAspect="1" noChangeArrowheads="1"/>
          </p:cNvPicPr>
          <p:nvPr>
            <p:custDataLst>
              <p:tags r:id="rId1"/>
            </p:custDataLst>
          </p:nvPr>
        </p:nvPicPr>
        <p:blipFill>
          <a:blip r:embed="rId7" cstate="print"/>
          <a:srcRect/>
          <a:stretch>
            <a:fillRect/>
          </a:stretch>
        </p:blipFill>
        <p:spPr bwMode="auto">
          <a:xfrm>
            <a:off x="657225" y="1498600"/>
            <a:ext cx="3360738" cy="382588"/>
          </a:xfrm>
          <a:prstGeom prst="rect">
            <a:avLst/>
          </a:prstGeom>
          <a:noFill/>
          <a:ln w="9525">
            <a:noFill/>
            <a:miter lim="800000"/>
            <a:headEnd/>
            <a:tailEnd/>
          </a:ln>
        </p:spPr>
      </p:pic>
      <p:pic>
        <p:nvPicPr>
          <p:cNvPr id="11285" name="Picture 31" descr="txp_fig"/>
          <p:cNvPicPr>
            <a:picLocks noChangeAspect="1" noChangeArrowheads="1"/>
          </p:cNvPicPr>
          <p:nvPr>
            <p:custDataLst>
              <p:tags r:id="rId2"/>
            </p:custDataLst>
          </p:nvPr>
        </p:nvPicPr>
        <p:blipFill>
          <a:blip r:embed="rId8" cstate="print"/>
          <a:srcRect/>
          <a:stretch>
            <a:fillRect/>
          </a:stretch>
        </p:blipFill>
        <p:spPr bwMode="auto">
          <a:xfrm>
            <a:off x="1981200" y="3278188"/>
            <a:ext cx="2032000" cy="382588"/>
          </a:xfrm>
          <a:prstGeom prst="rect">
            <a:avLst/>
          </a:prstGeom>
          <a:noFill/>
          <a:ln w="9525">
            <a:noFill/>
            <a:miter lim="800000"/>
            <a:headEnd/>
            <a:tailEnd/>
          </a:ln>
        </p:spPr>
      </p:pic>
      <p:sp>
        <p:nvSpPr>
          <p:cNvPr id="22" name="TextBox 21"/>
          <p:cNvSpPr txBox="1"/>
          <p:nvPr/>
        </p:nvSpPr>
        <p:spPr>
          <a:xfrm>
            <a:off x="152400" y="3278188"/>
            <a:ext cx="1358064" cy="369332"/>
          </a:xfrm>
          <a:prstGeom prst="rect">
            <a:avLst/>
          </a:prstGeom>
          <a:noFill/>
        </p:spPr>
        <p:txBody>
          <a:bodyPr wrap="none" rtlCol="0">
            <a:spAutoFit/>
          </a:bodyPr>
          <a:lstStyle/>
          <a:p>
            <a:r>
              <a:rPr lang="en-US" dirty="0" smtClean="0"/>
              <a:t>x-polarized</a:t>
            </a:r>
            <a:endParaRPr lang="en-US" dirty="0"/>
          </a:p>
        </p:txBody>
      </p:sp>
      <p:pic>
        <p:nvPicPr>
          <p:cNvPr id="23" name="Picture 31" descr="txp_fig"/>
          <p:cNvPicPr>
            <a:picLocks noChangeAspect="1" noChangeArrowheads="1"/>
          </p:cNvPicPr>
          <p:nvPr>
            <p:custDataLst>
              <p:tags r:id="rId3"/>
            </p:custDataLst>
          </p:nvPr>
        </p:nvPicPr>
        <p:blipFill>
          <a:blip r:embed="rId8" cstate="print"/>
          <a:srcRect/>
          <a:stretch>
            <a:fillRect/>
          </a:stretch>
        </p:blipFill>
        <p:spPr bwMode="auto">
          <a:xfrm>
            <a:off x="1981200" y="4646612"/>
            <a:ext cx="2032000" cy="382588"/>
          </a:xfrm>
          <a:prstGeom prst="rect">
            <a:avLst/>
          </a:prstGeom>
          <a:noFill/>
          <a:ln w="9525">
            <a:noFill/>
            <a:miter lim="800000"/>
            <a:headEnd/>
            <a:tailEnd/>
          </a:ln>
        </p:spPr>
      </p:pic>
      <p:sp>
        <p:nvSpPr>
          <p:cNvPr id="24" name="TextBox 23"/>
          <p:cNvSpPr txBox="1"/>
          <p:nvPr/>
        </p:nvSpPr>
        <p:spPr>
          <a:xfrm>
            <a:off x="152400" y="4646612"/>
            <a:ext cx="1343638" cy="369332"/>
          </a:xfrm>
          <a:prstGeom prst="rect">
            <a:avLst/>
          </a:prstGeom>
          <a:noFill/>
        </p:spPr>
        <p:txBody>
          <a:bodyPr wrap="none" rtlCol="0">
            <a:spAutoFit/>
          </a:bodyPr>
          <a:lstStyle/>
          <a:p>
            <a:r>
              <a:rPr lang="en-US" dirty="0"/>
              <a:t>y</a:t>
            </a:r>
            <a:r>
              <a:rPr lang="en-US" dirty="0" smtClean="0"/>
              <a:t>-polarized</a:t>
            </a:r>
            <a:endParaRPr lang="en-US" dirty="0"/>
          </a:p>
        </p:txBody>
      </p:sp>
      <p:sp>
        <p:nvSpPr>
          <p:cNvPr id="25" name="TextBox 24"/>
          <p:cNvSpPr txBox="1"/>
          <p:nvPr/>
        </p:nvSpPr>
        <p:spPr>
          <a:xfrm>
            <a:off x="3200400" y="4582180"/>
            <a:ext cx="304800" cy="523220"/>
          </a:xfrm>
          <a:prstGeom prst="rect">
            <a:avLst/>
          </a:prstGeom>
          <a:solidFill>
            <a:schemeClr val="bg1"/>
          </a:solidFill>
        </p:spPr>
        <p:txBody>
          <a:bodyPr wrap="square" rtlCol="0">
            <a:spAutoFit/>
          </a:bodyPr>
          <a:lstStyle/>
          <a:p>
            <a:r>
              <a:rPr lang="en-US" sz="2800" dirty="0" smtClean="0"/>
              <a:t>-</a:t>
            </a:r>
            <a:endParaRPr lang="en-US" sz="2800" dirty="0"/>
          </a:p>
        </p:txBody>
      </p:sp>
      <p:sp>
        <p:nvSpPr>
          <p:cNvPr id="28" name="Rectangle 27"/>
          <p:cNvSpPr/>
          <p:nvPr/>
        </p:nvSpPr>
        <p:spPr>
          <a:xfrm>
            <a:off x="6705600" y="2286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5"/>
          <p:cNvSpPr>
            <a:spLocks noGrp="1" noChangeArrowheads="1"/>
          </p:cNvSpPr>
          <p:nvPr>
            <p:ph type="title"/>
          </p:nvPr>
        </p:nvSpPr>
        <p:spPr>
          <a:xfrm>
            <a:off x="762000" y="76200"/>
            <a:ext cx="8229600" cy="1143000"/>
          </a:xfrm>
        </p:spPr>
        <p:txBody>
          <a:bodyPr/>
          <a:lstStyle/>
          <a:p>
            <a:pPr eaLnBrk="1" hangingPunct="1"/>
            <a:r>
              <a:rPr lang="en-GB" sz="2800" i="1" u="sng" dirty="0" smtClean="0">
                <a:solidFill>
                  <a:schemeClr val="tx1"/>
                </a:solidFill>
                <a:latin typeface="Trebuchet MS" pitchFamily="34" charset="0"/>
              </a:rPr>
              <a:t>Polarization Rotation with Circular Birefringence</a:t>
            </a:r>
          </a:p>
        </p:txBody>
      </p:sp>
      <p:pic>
        <p:nvPicPr>
          <p:cNvPr id="11282" name="Picture 24" descr="txp_fig"/>
          <p:cNvPicPr>
            <a:picLocks noChangeAspect="1" noChangeArrowheads="1"/>
          </p:cNvPicPr>
          <p:nvPr>
            <p:custDataLst>
              <p:tags r:id="rId4"/>
            </p:custDataLst>
          </p:nvPr>
        </p:nvPicPr>
        <p:blipFill>
          <a:blip r:embed="rId9" cstate="print"/>
          <a:srcRect/>
          <a:stretch>
            <a:fillRect/>
          </a:stretch>
        </p:blipFill>
        <p:spPr bwMode="auto">
          <a:xfrm>
            <a:off x="5384800" y="1498600"/>
            <a:ext cx="3328988" cy="382588"/>
          </a:xfrm>
          <a:prstGeom prst="rect">
            <a:avLst/>
          </a:prstGeom>
          <a:noFill/>
          <a:ln w="9525">
            <a:noFill/>
            <a:miter lim="800000"/>
            <a:headEnd/>
            <a:tailEnd/>
          </a:ln>
        </p:spPr>
      </p:pic>
      <p:pic>
        <p:nvPicPr>
          <p:cNvPr id="2" name="Picture 1" descr="Circ_Polar_side_Add.gif"/>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030117" y="2701577"/>
            <a:ext cx="2540000" cy="2540000"/>
          </a:xfrm>
          <a:prstGeom prst="rect">
            <a:avLst/>
          </a:prstGeom>
        </p:spPr>
      </p:pic>
      <p:pic>
        <p:nvPicPr>
          <p:cNvPr id="14" name="Picture 13" descr="Circ_Polar_side_Add.gif"/>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6200000">
            <a:off x="6638409" y="2686033"/>
            <a:ext cx="2540000" cy="2540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rot="16200000">
            <a:off x="6112207" y="2650793"/>
            <a:ext cx="3276599" cy="1785013"/>
          </a:xfrm>
          <a:prstGeom prst="rect">
            <a:avLst/>
          </a:prstGeom>
        </p:spPr>
      </p:pic>
      <p:pic>
        <p:nvPicPr>
          <p:cNvPr id="14339" name="Picture 4"/>
          <p:cNvPicPr>
            <a:picLocks noChangeAspect="1" noChangeArrowheads="1"/>
          </p:cNvPicPr>
          <p:nvPr/>
        </p:nvPicPr>
        <p:blipFill>
          <a:blip r:embed="rId3" cstate="print"/>
          <a:srcRect/>
          <a:stretch>
            <a:fillRect/>
          </a:stretch>
        </p:blipFill>
        <p:spPr bwMode="auto">
          <a:xfrm>
            <a:off x="2286000" y="1066800"/>
            <a:ext cx="2209800" cy="1530350"/>
          </a:xfrm>
          <a:prstGeom prst="rect">
            <a:avLst/>
          </a:prstGeom>
          <a:noFill/>
          <a:ln w="9525">
            <a:noFill/>
            <a:miter lim="800000"/>
            <a:headEnd/>
            <a:tailEnd/>
          </a:ln>
        </p:spPr>
      </p:pic>
      <p:sp>
        <p:nvSpPr>
          <p:cNvPr id="14340" name="Rectangle 6"/>
          <p:cNvSpPr>
            <a:spLocks noChangeArrowheads="1"/>
          </p:cNvSpPr>
          <p:nvPr/>
        </p:nvSpPr>
        <p:spPr bwMode="auto">
          <a:xfrm>
            <a:off x="3211513" y="304800"/>
            <a:ext cx="3216275" cy="457200"/>
          </a:xfrm>
          <a:prstGeom prst="rect">
            <a:avLst/>
          </a:prstGeom>
          <a:noFill/>
          <a:ln w="9525">
            <a:noFill/>
            <a:miter lim="800000"/>
            <a:headEnd/>
            <a:tailEnd/>
          </a:ln>
        </p:spPr>
        <p:txBody>
          <a:bodyPr wrap="none">
            <a:spAutoFit/>
          </a:bodyPr>
          <a:lstStyle/>
          <a:p>
            <a:r>
              <a:rPr lang="en-US" sz="2400" i="1" u="sng"/>
              <a:t>Interleaved 3D Movies</a:t>
            </a:r>
          </a:p>
        </p:txBody>
      </p:sp>
      <p:pic>
        <p:nvPicPr>
          <p:cNvPr id="5" name="Picture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0" y="4419600"/>
            <a:ext cx="1894877"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cstate="print"/>
          <a:stretch>
            <a:fillRect/>
          </a:stretch>
        </p:blipFill>
        <p:spPr>
          <a:xfrm>
            <a:off x="304800" y="2514600"/>
            <a:ext cx="7162800" cy="2133600"/>
          </a:xfrm>
          <a:prstGeom prst="rect">
            <a:avLst/>
          </a:prstGeom>
        </p:spPr>
      </p:pic>
      <p:sp>
        <p:nvSpPr>
          <p:cNvPr id="10" name="Rectangle 3"/>
          <p:cNvSpPr>
            <a:spLocks noChangeArrowheads="1"/>
          </p:cNvSpPr>
          <p:nvPr/>
        </p:nvSpPr>
        <p:spPr bwMode="auto">
          <a:xfrm>
            <a:off x="6553200" y="5105400"/>
            <a:ext cx="2362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200" dirty="0"/>
              <a:t>Image </a:t>
            </a:r>
            <a:r>
              <a:rPr lang="en-US" sz="1200" dirty="0" smtClean="0"/>
              <a:t>by </a:t>
            </a:r>
            <a:r>
              <a:rPr lang="en-US" sz="1200" dirty="0" err="1" smtClean="0"/>
              <a:t>comedy_nose</a:t>
            </a:r>
            <a:r>
              <a:rPr lang="en-US" sz="1200" dirty="0"/>
              <a:t> </a:t>
            </a:r>
            <a:r>
              <a:rPr lang="en-US" sz="1200" dirty="0">
                <a:hlinkClick r:id="rId6"/>
              </a:rPr>
              <a:t>http://www.flickr.com/photos/comedynose/4482682966</a:t>
            </a:r>
            <a:r>
              <a:rPr lang="en-US" sz="1200" dirty="0" smtClean="0">
                <a:hlinkClick r:id="rId6"/>
              </a:rPr>
              <a:t>/</a:t>
            </a:r>
            <a:r>
              <a:rPr lang="en-US" sz="1200" dirty="0" smtClean="0"/>
              <a:t> on </a:t>
            </a:r>
            <a:r>
              <a:rPr lang="en-US" sz="1200" dirty="0" err="1" smtClean="0"/>
              <a:t>flikr</a:t>
            </a:r>
            <a:endParaRPr lang="en-US" sz="1200" dirty="0"/>
          </a:p>
        </p:txBody>
      </p:sp>
      <p:sp>
        <p:nvSpPr>
          <p:cNvPr id="11" name="Text Box 6"/>
          <p:cNvSpPr txBox="1">
            <a:spLocks noChangeArrowheads="1"/>
          </p:cNvSpPr>
          <p:nvPr/>
        </p:nvSpPr>
        <p:spPr bwMode="auto">
          <a:xfrm>
            <a:off x="533400" y="2667000"/>
            <a:ext cx="1555750" cy="70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Left eye</a:t>
            </a:r>
          </a:p>
          <a:p>
            <a:pPr eaLnBrk="1" hangingPunct="1">
              <a:spcBef>
                <a:spcPct val="20000"/>
              </a:spcBef>
            </a:pPr>
            <a:r>
              <a:rPr lang="en-US" sz="1800" dirty="0" smtClean="0"/>
              <a:t>source</a:t>
            </a:r>
            <a:endParaRPr lang="en-US" sz="1800" dirty="0"/>
          </a:p>
        </p:txBody>
      </p:sp>
      <p:sp>
        <p:nvSpPr>
          <p:cNvPr id="12" name="Text Box 6"/>
          <p:cNvSpPr txBox="1">
            <a:spLocks noChangeArrowheads="1"/>
          </p:cNvSpPr>
          <p:nvPr/>
        </p:nvSpPr>
        <p:spPr bwMode="auto">
          <a:xfrm>
            <a:off x="533400" y="3733800"/>
            <a:ext cx="1555750" cy="70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Right eye</a:t>
            </a:r>
          </a:p>
          <a:p>
            <a:pPr eaLnBrk="1" hangingPunct="1">
              <a:spcBef>
                <a:spcPct val="20000"/>
              </a:spcBef>
            </a:pPr>
            <a:r>
              <a:rPr lang="en-US" sz="1800" dirty="0" smtClean="0"/>
              <a:t>source</a:t>
            </a:r>
            <a:endParaRPr lang="en-US" sz="1800" dirty="0"/>
          </a:p>
        </p:txBody>
      </p:sp>
      <p:sp>
        <p:nvSpPr>
          <p:cNvPr id="13" name="Text Box 6"/>
          <p:cNvSpPr txBox="1">
            <a:spLocks noChangeArrowheads="1"/>
          </p:cNvSpPr>
          <p:nvPr/>
        </p:nvSpPr>
        <p:spPr bwMode="auto">
          <a:xfrm>
            <a:off x="3276600" y="3048000"/>
            <a:ext cx="1676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High frame rate projector</a:t>
            </a:r>
            <a:endParaRPr lang="en-US" sz="1800" dirty="0"/>
          </a:p>
        </p:txBody>
      </p:sp>
      <p:sp>
        <p:nvSpPr>
          <p:cNvPr id="14" name="Text Box 6"/>
          <p:cNvSpPr txBox="1">
            <a:spLocks noChangeArrowheads="1"/>
          </p:cNvSpPr>
          <p:nvPr/>
        </p:nvSpPr>
        <p:spPr bwMode="auto">
          <a:xfrm>
            <a:off x="4724400" y="2057400"/>
            <a:ext cx="2209800" cy="70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Shuttered/</a:t>
            </a:r>
          </a:p>
          <a:p>
            <a:pPr eaLnBrk="1" hangingPunct="1">
              <a:spcBef>
                <a:spcPct val="20000"/>
              </a:spcBef>
            </a:pPr>
            <a:r>
              <a:rPr lang="en-US" sz="1800" dirty="0"/>
              <a:t>s</a:t>
            </a:r>
            <a:r>
              <a:rPr lang="en-US" sz="1800" dirty="0" smtClean="0"/>
              <a:t>witching polarizer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11513" y="304800"/>
            <a:ext cx="3298825" cy="457200"/>
          </a:xfrm>
          <a:prstGeom prst="rect">
            <a:avLst/>
          </a:prstGeom>
          <a:noFill/>
          <a:ln w="9525">
            <a:noFill/>
            <a:miter lim="800000"/>
            <a:headEnd/>
            <a:tailEnd/>
          </a:ln>
        </p:spPr>
        <p:txBody>
          <a:bodyPr wrap="none">
            <a:spAutoFit/>
          </a:bodyPr>
          <a:lstStyle/>
          <a:p>
            <a:r>
              <a:rPr lang="en-US" sz="2400" i="1" u="sng"/>
              <a:t>Liquid Crystal Displays</a:t>
            </a:r>
          </a:p>
        </p:txBody>
      </p:sp>
      <p:sp>
        <p:nvSpPr>
          <p:cNvPr id="15365" name="Text Box 6"/>
          <p:cNvSpPr txBox="1">
            <a:spLocks noChangeArrowheads="1"/>
          </p:cNvSpPr>
          <p:nvPr/>
        </p:nvSpPr>
        <p:spPr bwMode="auto">
          <a:xfrm>
            <a:off x="7527925" y="2020888"/>
            <a:ext cx="852488" cy="457200"/>
          </a:xfrm>
          <a:prstGeom prst="rect">
            <a:avLst/>
          </a:prstGeom>
          <a:noFill/>
          <a:ln w="9525">
            <a:noFill/>
            <a:miter lim="800000"/>
            <a:headEnd/>
            <a:tailEnd/>
          </a:ln>
        </p:spPr>
        <p:txBody>
          <a:bodyPr wrap="none">
            <a:spAutoFit/>
          </a:bodyPr>
          <a:lstStyle/>
          <a:p>
            <a:r>
              <a:rPr lang="en-US" sz="2400" i="1"/>
              <a:t>E = 0</a:t>
            </a:r>
          </a:p>
        </p:txBody>
      </p:sp>
      <p:sp>
        <p:nvSpPr>
          <p:cNvPr id="15366" name="Text Box 7"/>
          <p:cNvSpPr txBox="1">
            <a:spLocks noChangeArrowheads="1"/>
          </p:cNvSpPr>
          <p:nvPr/>
        </p:nvSpPr>
        <p:spPr bwMode="auto">
          <a:xfrm>
            <a:off x="7543800" y="4648200"/>
            <a:ext cx="852488" cy="457200"/>
          </a:xfrm>
          <a:prstGeom prst="rect">
            <a:avLst/>
          </a:prstGeom>
          <a:noFill/>
          <a:ln w="9525">
            <a:noFill/>
            <a:miter lim="800000"/>
            <a:headEnd/>
            <a:tailEnd/>
          </a:ln>
        </p:spPr>
        <p:txBody>
          <a:bodyPr wrap="none">
            <a:spAutoFit/>
          </a:bodyPr>
          <a:lstStyle/>
          <a:p>
            <a:r>
              <a:rPr lang="en-US" sz="2400" i="1"/>
              <a:t>E = 0</a:t>
            </a:r>
          </a:p>
        </p:txBody>
      </p:sp>
      <p:sp>
        <p:nvSpPr>
          <p:cNvPr id="15367" name="Line 8"/>
          <p:cNvSpPr>
            <a:spLocks noChangeShapeType="1"/>
          </p:cNvSpPr>
          <p:nvPr/>
        </p:nvSpPr>
        <p:spPr bwMode="auto">
          <a:xfrm flipH="1">
            <a:off x="7924800" y="4800600"/>
            <a:ext cx="76200" cy="152400"/>
          </a:xfrm>
          <a:prstGeom prst="line">
            <a:avLst/>
          </a:prstGeom>
          <a:noFill/>
          <a:ln w="28575">
            <a:solidFill>
              <a:schemeClr val="tx1"/>
            </a:solidFill>
            <a:round/>
            <a:headEnd/>
            <a:tailEnd/>
          </a:ln>
        </p:spPr>
        <p:txBody>
          <a:bodyPr/>
          <a:lstStyle/>
          <a:p>
            <a:endParaRPr lang="en-US"/>
          </a:p>
        </p:txBody>
      </p:sp>
      <p:sp>
        <p:nvSpPr>
          <p:cNvPr id="15368" name="TextBox 8"/>
          <p:cNvSpPr txBox="1">
            <a:spLocks noChangeArrowheads="1"/>
          </p:cNvSpPr>
          <p:nvPr/>
        </p:nvSpPr>
        <p:spPr bwMode="auto">
          <a:xfrm>
            <a:off x="76200" y="914400"/>
            <a:ext cx="2482850" cy="369888"/>
          </a:xfrm>
          <a:prstGeom prst="rect">
            <a:avLst/>
          </a:prstGeom>
          <a:noFill/>
          <a:ln w="9525">
            <a:noFill/>
            <a:miter lim="800000"/>
            <a:headEnd/>
            <a:tailEnd/>
          </a:ln>
        </p:spPr>
        <p:txBody>
          <a:bodyPr wrap="none">
            <a:spAutoFit/>
          </a:bodyPr>
          <a:lstStyle/>
          <a:p>
            <a:r>
              <a:rPr lang="en-US" i="1" u="sng"/>
              <a:t>Circular birefringence</a:t>
            </a:r>
          </a:p>
        </p:txBody>
      </p:sp>
      <p:sp>
        <p:nvSpPr>
          <p:cNvPr id="15369" name="TextBox 9"/>
          <p:cNvSpPr txBox="1">
            <a:spLocks noChangeArrowheads="1"/>
          </p:cNvSpPr>
          <p:nvPr/>
        </p:nvSpPr>
        <p:spPr bwMode="auto">
          <a:xfrm>
            <a:off x="0" y="4354513"/>
            <a:ext cx="2822575" cy="369887"/>
          </a:xfrm>
          <a:prstGeom prst="rect">
            <a:avLst/>
          </a:prstGeom>
          <a:noFill/>
          <a:ln w="9525">
            <a:noFill/>
            <a:miter lim="800000"/>
            <a:headEnd/>
            <a:tailEnd/>
          </a:ln>
        </p:spPr>
        <p:txBody>
          <a:bodyPr wrap="none">
            <a:spAutoFit/>
          </a:bodyPr>
          <a:lstStyle/>
          <a:p>
            <a:r>
              <a:rPr lang="en-US" i="1" u="sng"/>
              <a:t>NO circular birefringence</a:t>
            </a:r>
          </a:p>
        </p:txBody>
      </p:sp>
      <p:pic>
        <p:nvPicPr>
          <p:cNvPr id="10" name="Picture 9"/>
          <p:cNvPicPr>
            <a:picLocks noChangeAspect="1"/>
          </p:cNvPicPr>
          <p:nvPr/>
        </p:nvPicPr>
        <p:blipFill>
          <a:blip r:embed="rId2" cstate="print"/>
          <a:stretch>
            <a:fillRect/>
          </a:stretch>
        </p:blipFill>
        <p:spPr>
          <a:xfrm>
            <a:off x="1752600" y="533400"/>
            <a:ext cx="5410200" cy="5910302"/>
          </a:xfrm>
          <a:prstGeom prst="rect">
            <a:avLst/>
          </a:prstGeom>
        </p:spPr>
      </p:pic>
      <p:sp>
        <p:nvSpPr>
          <p:cNvPr id="9" name="Rectangle 8"/>
          <p:cNvSpPr/>
          <p:nvPr/>
        </p:nvSpPr>
        <p:spPr>
          <a:xfrm>
            <a:off x="2387023" y="6382087"/>
            <a:ext cx="5427921" cy="369332"/>
          </a:xfrm>
          <a:prstGeom prst="rect">
            <a:avLst/>
          </a:prstGeom>
        </p:spPr>
        <p:txBody>
          <a:bodyPr wrap="square">
            <a:spAutoFit/>
          </a:bodyPr>
          <a:lstStyle/>
          <a:p>
            <a:r>
              <a:rPr lang="en-US" sz="900" dirty="0">
                <a:latin typeface="Verdana" pitchFamily="34" charset="0"/>
                <a:ea typeface="Verdana" pitchFamily="34" charset="0"/>
                <a:cs typeface="Verdana" pitchFamily="34" charset="0"/>
              </a:rPr>
              <a:t>© Prentice Hall / Pearson PLC. All rights reserved. This content is excluded from </a:t>
            </a:r>
            <a:r>
              <a:rPr lang="en-US" sz="900" dirty="0" smtClean="0">
                <a:latin typeface="Verdana" pitchFamily="34" charset="0"/>
                <a:ea typeface="Verdana" pitchFamily="34" charset="0"/>
                <a:cs typeface="Verdana" pitchFamily="34" charset="0"/>
              </a:rPr>
              <a:t>our Creative </a:t>
            </a:r>
            <a:r>
              <a:rPr lang="en-US" sz="900" dirty="0">
                <a:latin typeface="Verdana" pitchFamily="34" charset="0"/>
                <a:ea typeface="Verdana" pitchFamily="34" charset="0"/>
                <a:cs typeface="Verdana" pitchFamily="34" charset="0"/>
              </a:rPr>
              <a:t>Commons license. For more information, see </a:t>
            </a:r>
            <a:r>
              <a:rPr lang="en-US" sz="900" dirty="0">
                <a:latin typeface="Verdana" pitchFamily="34" charset="0"/>
                <a:ea typeface="Verdana" pitchFamily="34" charset="0"/>
                <a:cs typeface="Verdana" pitchFamily="34" charset="0"/>
                <a:hlinkClick r:id="rId3"/>
              </a:rPr>
              <a:t>http://ocw.mit.edu/fairuse</a:t>
            </a:r>
            <a:r>
              <a:rPr lang="en-US" sz="900" dirty="0">
                <a:latin typeface="Verdana" pitchFamily="34" charset="0"/>
                <a:ea typeface="Verdana" pitchFamily="34" charset="0"/>
                <a:cs typeface="Verdana" pitchFamily="34"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3810000" y="304800"/>
            <a:ext cx="2467342" cy="461665"/>
          </a:xfrm>
          <a:prstGeom prst="rect">
            <a:avLst/>
          </a:prstGeom>
          <a:noFill/>
          <a:ln w="9525">
            <a:noFill/>
            <a:miter lim="800000"/>
            <a:headEnd/>
            <a:tailEnd/>
          </a:ln>
        </p:spPr>
        <p:txBody>
          <a:bodyPr wrap="none">
            <a:spAutoFit/>
          </a:bodyPr>
          <a:lstStyle/>
          <a:p>
            <a:r>
              <a:rPr lang="en-US" sz="2400" i="1" u="sng" dirty="0" smtClean="0"/>
              <a:t>States of Matter</a:t>
            </a:r>
            <a:endParaRPr lang="en-US" sz="2400" i="1" u="sng" dirty="0"/>
          </a:p>
        </p:txBody>
      </p:sp>
      <p:sp>
        <p:nvSpPr>
          <p:cNvPr id="9" name="TextBox 8"/>
          <p:cNvSpPr txBox="1"/>
          <p:nvPr/>
        </p:nvSpPr>
        <p:spPr>
          <a:xfrm>
            <a:off x="2362200" y="914400"/>
            <a:ext cx="4862228" cy="923330"/>
          </a:xfrm>
          <a:prstGeom prst="rect">
            <a:avLst/>
          </a:prstGeom>
          <a:noFill/>
        </p:spPr>
        <p:txBody>
          <a:bodyPr wrap="none" rtlCol="0">
            <a:spAutoFit/>
          </a:bodyPr>
          <a:lstStyle/>
          <a:p>
            <a:r>
              <a:rPr lang="en-US" dirty="0" smtClean="0"/>
              <a:t>Solid (crystalline):</a:t>
            </a:r>
          </a:p>
          <a:p>
            <a:r>
              <a:rPr lang="en-US" dirty="0"/>
              <a:t>	</a:t>
            </a:r>
            <a:r>
              <a:rPr lang="en-US" dirty="0" smtClean="0"/>
              <a:t>incompressible, no flow under shear</a:t>
            </a:r>
          </a:p>
          <a:p>
            <a:r>
              <a:rPr lang="en-US" dirty="0"/>
              <a:t>	</a:t>
            </a:r>
            <a:r>
              <a:rPr lang="en-US" dirty="0" smtClean="0"/>
              <a:t>crystal = periodic in space</a:t>
            </a:r>
            <a:endParaRPr lang="en-US" dirty="0"/>
          </a:p>
        </p:txBody>
      </p:sp>
      <p:sp>
        <p:nvSpPr>
          <p:cNvPr id="10" name="TextBox 9"/>
          <p:cNvSpPr txBox="1"/>
          <p:nvPr/>
        </p:nvSpPr>
        <p:spPr>
          <a:xfrm>
            <a:off x="2362200" y="3830637"/>
            <a:ext cx="4636206" cy="923330"/>
          </a:xfrm>
          <a:prstGeom prst="rect">
            <a:avLst/>
          </a:prstGeom>
          <a:noFill/>
        </p:spPr>
        <p:txBody>
          <a:bodyPr wrap="none" rtlCol="0">
            <a:spAutoFit/>
          </a:bodyPr>
          <a:lstStyle/>
          <a:p>
            <a:r>
              <a:rPr lang="en-US" dirty="0" smtClean="0"/>
              <a:t>Liquid:</a:t>
            </a:r>
          </a:p>
          <a:p>
            <a:r>
              <a:rPr lang="en-US" dirty="0"/>
              <a:t>	</a:t>
            </a:r>
            <a:r>
              <a:rPr lang="en-US" dirty="0" smtClean="0"/>
              <a:t>incompressible, flows under shear</a:t>
            </a:r>
          </a:p>
          <a:p>
            <a:r>
              <a:rPr lang="en-US" dirty="0"/>
              <a:t>	</a:t>
            </a:r>
            <a:r>
              <a:rPr lang="en-US" dirty="0" smtClean="0"/>
              <a:t>very short range order</a:t>
            </a:r>
            <a:endParaRPr lang="en-US" dirty="0"/>
          </a:p>
        </p:txBody>
      </p:sp>
      <p:sp>
        <p:nvSpPr>
          <p:cNvPr id="11" name="TextBox 10"/>
          <p:cNvSpPr txBox="1"/>
          <p:nvPr/>
        </p:nvSpPr>
        <p:spPr>
          <a:xfrm>
            <a:off x="2362200" y="5507037"/>
            <a:ext cx="2456122" cy="646331"/>
          </a:xfrm>
          <a:prstGeom prst="rect">
            <a:avLst/>
          </a:prstGeom>
          <a:noFill/>
        </p:spPr>
        <p:txBody>
          <a:bodyPr wrap="none" rtlCol="0">
            <a:spAutoFit/>
          </a:bodyPr>
          <a:lstStyle/>
          <a:p>
            <a:r>
              <a:rPr lang="en-US" dirty="0" smtClean="0"/>
              <a:t>Gas:</a:t>
            </a:r>
          </a:p>
          <a:p>
            <a:r>
              <a:rPr lang="en-US" dirty="0"/>
              <a:t>	</a:t>
            </a:r>
            <a:r>
              <a:rPr lang="en-US" dirty="0" smtClean="0"/>
              <a:t>compressible</a:t>
            </a:r>
          </a:p>
        </p:txBody>
      </p:sp>
      <p:sp>
        <p:nvSpPr>
          <p:cNvPr id="13" name="TextBox 12"/>
          <p:cNvSpPr txBox="1"/>
          <p:nvPr/>
        </p:nvSpPr>
        <p:spPr>
          <a:xfrm>
            <a:off x="2362200" y="2426613"/>
            <a:ext cx="4636206" cy="923330"/>
          </a:xfrm>
          <a:prstGeom prst="rect">
            <a:avLst/>
          </a:prstGeom>
          <a:noFill/>
        </p:spPr>
        <p:txBody>
          <a:bodyPr wrap="none" rtlCol="0">
            <a:spAutoFit/>
          </a:bodyPr>
          <a:lstStyle/>
          <a:p>
            <a:r>
              <a:rPr lang="en-US" dirty="0" smtClean="0"/>
              <a:t>Liquid Crystal:</a:t>
            </a:r>
          </a:p>
          <a:p>
            <a:r>
              <a:rPr lang="en-US" dirty="0"/>
              <a:t>	</a:t>
            </a:r>
            <a:r>
              <a:rPr lang="en-US" dirty="0" smtClean="0"/>
              <a:t>incompressible, flows under shear</a:t>
            </a:r>
          </a:p>
          <a:p>
            <a:r>
              <a:rPr lang="en-US" dirty="0"/>
              <a:t>	</a:t>
            </a:r>
            <a:r>
              <a:rPr lang="en-US" dirty="0" smtClean="0"/>
              <a:t>long range order</a:t>
            </a:r>
            <a:endParaRPr lang="en-US" dirty="0"/>
          </a:p>
        </p:txBody>
      </p:sp>
      <p:pic>
        <p:nvPicPr>
          <p:cNvPr id="2" name="Picture 1"/>
          <p:cNvPicPr>
            <a:picLocks noChangeAspect="1"/>
          </p:cNvPicPr>
          <p:nvPr/>
        </p:nvPicPr>
        <p:blipFill>
          <a:blip r:embed="rId2" cstate="print"/>
          <a:stretch>
            <a:fillRect/>
          </a:stretch>
        </p:blipFill>
        <p:spPr>
          <a:xfrm>
            <a:off x="533400" y="533400"/>
            <a:ext cx="1441308" cy="1516092"/>
          </a:xfrm>
          <a:prstGeom prst="rect">
            <a:avLst/>
          </a:prstGeom>
        </p:spPr>
      </p:pic>
      <p:pic>
        <p:nvPicPr>
          <p:cNvPr id="4" name="Picture 3"/>
          <p:cNvPicPr>
            <a:picLocks noChangeAspect="1"/>
          </p:cNvPicPr>
          <p:nvPr/>
        </p:nvPicPr>
        <p:blipFill>
          <a:blip r:embed="rId3" cstate="print"/>
          <a:stretch>
            <a:fillRect/>
          </a:stretch>
        </p:blipFill>
        <p:spPr>
          <a:xfrm>
            <a:off x="609600" y="2133600"/>
            <a:ext cx="1384300" cy="1361356"/>
          </a:xfrm>
          <a:prstGeom prst="rect">
            <a:avLst/>
          </a:prstGeom>
        </p:spPr>
      </p:pic>
      <p:pic>
        <p:nvPicPr>
          <p:cNvPr id="5" name="Picture 4"/>
          <p:cNvPicPr>
            <a:picLocks noChangeAspect="1"/>
          </p:cNvPicPr>
          <p:nvPr/>
        </p:nvPicPr>
        <p:blipFill>
          <a:blip r:embed="rId4" cstate="print"/>
          <a:stretch>
            <a:fillRect/>
          </a:stretch>
        </p:blipFill>
        <p:spPr>
          <a:xfrm>
            <a:off x="533400" y="3657600"/>
            <a:ext cx="1739973" cy="1371600"/>
          </a:xfrm>
          <a:prstGeom prst="rect">
            <a:avLst/>
          </a:prstGeom>
        </p:spPr>
      </p:pic>
      <p:pic>
        <p:nvPicPr>
          <p:cNvPr id="6" name="Picture 5"/>
          <p:cNvPicPr>
            <a:picLocks noChangeAspect="1"/>
          </p:cNvPicPr>
          <p:nvPr/>
        </p:nvPicPr>
        <p:blipFill>
          <a:blip r:embed="rId5" cstate="print"/>
          <a:stretch>
            <a:fillRect/>
          </a:stretch>
        </p:blipFill>
        <p:spPr>
          <a:xfrm>
            <a:off x="533400" y="5181600"/>
            <a:ext cx="1648968" cy="12998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Line 4"/>
          <p:cNvSpPr>
            <a:spLocks noChangeShapeType="1"/>
          </p:cNvSpPr>
          <p:nvPr/>
        </p:nvSpPr>
        <p:spPr bwMode="auto">
          <a:xfrm>
            <a:off x="533400" y="2393678"/>
            <a:ext cx="8077200" cy="0"/>
          </a:xfrm>
          <a:prstGeom prst="line">
            <a:avLst/>
          </a:prstGeom>
          <a:noFill/>
          <a:ln w="19050">
            <a:solidFill>
              <a:srgbClr val="CC0000"/>
            </a:solidFill>
            <a:round/>
            <a:headEnd/>
            <a:tailEnd type="triangle" w="med" len="med"/>
          </a:ln>
        </p:spPr>
        <p:txBody>
          <a:bodyPr>
            <a:prstTxWarp prst="textNoShape">
              <a:avLst/>
            </a:prstTxWarp>
          </a:bodyPr>
          <a:lstStyle/>
          <a:p>
            <a:endParaRPr lang="en-US"/>
          </a:p>
        </p:txBody>
      </p:sp>
      <p:sp>
        <p:nvSpPr>
          <p:cNvPr id="87045" name="Text Box 5"/>
          <p:cNvSpPr txBox="1">
            <a:spLocks noChangeArrowheads="1"/>
          </p:cNvSpPr>
          <p:nvPr/>
        </p:nvSpPr>
        <p:spPr bwMode="auto">
          <a:xfrm>
            <a:off x="6919913" y="2035084"/>
            <a:ext cx="1263725" cy="307777"/>
          </a:xfrm>
          <a:prstGeom prst="rect">
            <a:avLst/>
          </a:prstGeom>
          <a:noFill/>
          <a:ln w="9525">
            <a:noFill/>
            <a:miter lim="800000"/>
            <a:headEnd/>
            <a:tailEnd/>
          </a:ln>
        </p:spPr>
        <p:txBody>
          <a:bodyPr wrap="none">
            <a:prstTxWarp prst="textNoShape">
              <a:avLst/>
            </a:prstTxWarp>
            <a:spAutoFit/>
          </a:bodyPr>
          <a:lstStyle/>
          <a:p>
            <a:r>
              <a:rPr lang="en-US" sz="1400" b="1" dirty="0" smtClean="0">
                <a:solidFill>
                  <a:srgbClr val="2651CE"/>
                </a:solidFill>
              </a:rPr>
              <a:t>Temperature</a:t>
            </a:r>
            <a:endParaRPr lang="en-US" sz="1400" b="1" dirty="0"/>
          </a:p>
        </p:txBody>
      </p:sp>
      <p:sp>
        <p:nvSpPr>
          <p:cNvPr id="87046" name="Line 6"/>
          <p:cNvSpPr>
            <a:spLocks noChangeShapeType="1"/>
          </p:cNvSpPr>
          <p:nvPr/>
        </p:nvSpPr>
        <p:spPr bwMode="auto">
          <a:xfrm>
            <a:off x="1941513" y="2124733"/>
            <a:ext cx="0" cy="26894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7047" name="Line 7"/>
          <p:cNvSpPr>
            <a:spLocks noChangeShapeType="1"/>
          </p:cNvSpPr>
          <p:nvPr/>
        </p:nvSpPr>
        <p:spPr bwMode="auto">
          <a:xfrm>
            <a:off x="5605463" y="2124733"/>
            <a:ext cx="0" cy="26894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7048" name="Text Box 8"/>
          <p:cNvSpPr txBox="1">
            <a:spLocks noChangeArrowheads="1"/>
          </p:cNvSpPr>
          <p:nvPr/>
        </p:nvSpPr>
        <p:spPr bwMode="auto">
          <a:xfrm>
            <a:off x="967601" y="1854268"/>
            <a:ext cx="815936" cy="444224"/>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latin typeface="Trebuchet MS"/>
                <a:cs typeface="Trebuchet MS"/>
              </a:rPr>
              <a:t>melting</a:t>
            </a:r>
          </a:p>
          <a:p>
            <a:pPr algn="ctr">
              <a:lnSpc>
                <a:spcPct val="80000"/>
              </a:lnSpc>
            </a:pPr>
            <a:r>
              <a:rPr lang="en-US" sz="1400" b="1" dirty="0">
                <a:latin typeface="Trebuchet MS"/>
                <a:cs typeface="Trebuchet MS"/>
              </a:rPr>
              <a:t>point</a:t>
            </a:r>
          </a:p>
        </p:txBody>
      </p:sp>
      <p:sp>
        <p:nvSpPr>
          <p:cNvPr id="87049" name="Line 9"/>
          <p:cNvSpPr>
            <a:spLocks noChangeShapeType="1"/>
          </p:cNvSpPr>
          <p:nvPr/>
        </p:nvSpPr>
        <p:spPr bwMode="auto">
          <a:xfrm>
            <a:off x="1754188" y="2124733"/>
            <a:ext cx="18732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7050" name="Line 10"/>
          <p:cNvSpPr>
            <a:spLocks noChangeShapeType="1"/>
          </p:cNvSpPr>
          <p:nvPr/>
        </p:nvSpPr>
        <p:spPr bwMode="auto">
          <a:xfrm>
            <a:off x="5605463" y="2124733"/>
            <a:ext cx="18732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7051" name="Text Box 11"/>
          <p:cNvSpPr txBox="1">
            <a:spLocks noChangeArrowheads="1"/>
          </p:cNvSpPr>
          <p:nvPr/>
        </p:nvSpPr>
        <p:spPr bwMode="auto">
          <a:xfrm>
            <a:off x="5736921" y="1854268"/>
            <a:ext cx="854684" cy="444224"/>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latin typeface="Trebuchet MS"/>
                <a:cs typeface="Trebuchet MS"/>
              </a:rPr>
              <a:t>clearing</a:t>
            </a:r>
          </a:p>
          <a:p>
            <a:pPr algn="ctr">
              <a:lnSpc>
                <a:spcPct val="80000"/>
              </a:lnSpc>
            </a:pPr>
            <a:r>
              <a:rPr lang="en-US" sz="1400" b="1" dirty="0">
                <a:latin typeface="Trebuchet MS"/>
                <a:cs typeface="Trebuchet MS"/>
              </a:rPr>
              <a:t>point</a:t>
            </a:r>
          </a:p>
        </p:txBody>
      </p:sp>
      <p:sp>
        <p:nvSpPr>
          <p:cNvPr id="87052" name="Text Box 13"/>
          <p:cNvSpPr txBox="1">
            <a:spLocks noChangeArrowheads="1"/>
          </p:cNvSpPr>
          <p:nvPr/>
        </p:nvSpPr>
        <p:spPr bwMode="auto">
          <a:xfrm>
            <a:off x="609600" y="152400"/>
            <a:ext cx="3490913" cy="457200"/>
          </a:xfrm>
          <a:prstGeom prst="rect">
            <a:avLst/>
          </a:prstGeom>
          <a:noFill/>
          <a:ln w="9525">
            <a:noFill/>
            <a:miter lim="800000"/>
            <a:headEnd/>
            <a:tailEnd/>
          </a:ln>
        </p:spPr>
        <p:txBody>
          <a:bodyPr wrap="none">
            <a:prstTxWarp prst="textNoShape">
              <a:avLst/>
            </a:prstTxWarp>
            <a:spAutoFit/>
          </a:bodyPr>
          <a:lstStyle/>
          <a:p>
            <a:r>
              <a:rPr lang="en-US" sz="2400" i="1" u="sng" dirty="0"/>
              <a:t>Liquid Crystal Structure</a:t>
            </a:r>
          </a:p>
        </p:txBody>
      </p:sp>
      <p:sp>
        <p:nvSpPr>
          <p:cNvPr id="87053" name="Text Box 13"/>
          <p:cNvSpPr txBox="1">
            <a:spLocks noChangeArrowheads="1"/>
          </p:cNvSpPr>
          <p:nvPr/>
        </p:nvSpPr>
        <p:spPr bwMode="auto">
          <a:xfrm>
            <a:off x="6019800" y="76200"/>
            <a:ext cx="2986088" cy="304800"/>
          </a:xfrm>
          <a:prstGeom prst="rect">
            <a:avLst/>
          </a:prstGeom>
          <a:noFill/>
          <a:ln w="9525">
            <a:noFill/>
            <a:miter lim="800000"/>
            <a:headEnd/>
            <a:tailEnd/>
          </a:ln>
          <a:effectLst/>
        </p:spPr>
        <p:txBody>
          <a:bodyPr wrap="none">
            <a:prstTxWarp prst="textNoShape">
              <a:avLst/>
            </a:prstTxWarp>
            <a:spAutoFit/>
          </a:bodyPr>
          <a:lstStyle/>
          <a:p>
            <a:r>
              <a:rPr lang="en-US" sz="1400" i="1" dirty="0" err="1">
                <a:solidFill>
                  <a:schemeClr val="accent2"/>
                </a:solidFill>
              </a:rPr>
              <a:t>Steemers</a:t>
            </a:r>
            <a:r>
              <a:rPr lang="en-US" sz="1400" i="1" dirty="0">
                <a:solidFill>
                  <a:schemeClr val="accent2"/>
                </a:solidFill>
              </a:rPr>
              <a:t>, SID Seminar Notes 1994.</a:t>
            </a:r>
          </a:p>
        </p:txBody>
      </p:sp>
      <p:sp>
        <p:nvSpPr>
          <p:cNvPr id="87056" name="Text Box 16"/>
          <p:cNvSpPr txBox="1">
            <a:spLocks noChangeArrowheads="1"/>
          </p:cNvSpPr>
          <p:nvPr/>
        </p:nvSpPr>
        <p:spPr bwMode="auto">
          <a:xfrm>
            <a:off x="228600" y="5867400"/>
            <a:ext cx="2682875" cy="730250"/>
          </a:xfrm>
          <a:prstGeom prst="rect">
            <a:avLst/>
          </a:prstGeom>
          <a:noFill/>
          <a:ln w="9525">
            <a:noFill/>
            <a:miter lim="800000"/>
            <a:headEnd/>
            <a:tailEnd/>
          </a:ln>
          <a:effectLst/>
        </p:spPr>
        <p:txBody>
          <a:bodyPr>
            <a:prstTxWarp prst="textNoShape">
              <a:avLst/>
            </a:prstTxWarp>
            <a:spAutoFit/>
          </a:bodyPr>
          <a:lstStyle/>
          <a:p>
            <a:r>
              <a:rPr lang="en-US" sz="1400"/>
              <a:t>- Molecules tend to be parallel but their positions are random</a:t>
            </a:r>
          </a:p>
          <a:p>
            <a:r>
              <a:rPr lang="en-US" sz="1400"/>
              <a:t>- Long range orientation order</a:t>
            </a:r>
          </a:p>
        </p:txBody>
      </p:sp>
      <p:sp>
        <p:nvSpPr>
          <p:cNvPr id="87057" name="Text Box 17"/>
          <p:cNvSpPr txBox="1">
            <a:spLocks noChangeArrowheads="1"/>
          </p:cNvSpPr>
          <p:nvPr/>
        </p:nvSpPr>
        <p:spPr bwMode="auto">
          <a:xfrm>
            <a:off x="2971800" y="5867400"/>
            <a:ext cx="2819400" cy="517525"/>
          </a:xfrm>
          <a:prstGeom prst="rect">
            <a:avLst/>
          </a:prstGeom>
          <a:noFill/>
          <a:ln w="9525">
            <a:noFill/>
            <a:miter lim="800000"/>
            <a:headEnd/>
            <a:tailEnd/>
          </a:ln>
          <a:effectLst/>
        </p:spPr>
        <p:txBody>
          <a:bodyPr>
            <a:prstTxWarp prst="textNoShape">
              <a:avLst/>
            </a:prstTxWarp>
            <a:spAutoFit/>
          </a:bodyPr>
          <a:lstStyle/>
          <a:p>
            <a:r>
              <a:rPr lang="en-US" sz="1400"/>
              <a:t>- Positional order in 1-D</a:t>
            </a:r>
          </a:p>
          <a:p>
            <a:r>
              <a:rPr lang="en-US" sz="1400"/>
              <a:t>- Long range orientational order</a:t>
            </a:r>
          </a:p>
        </p:txBody>
      </p:sp>
      <p:sp>
        <p:nvSpPr>
          <p:cNvPr id="87058" name="Text Box 18"/>
          <p:cNvSpPr txBox="1">
            <a:spLocks noChangeArrowheads="1"/>
          </p:cNvSpPr>
          <p:nvPr/>
        </p:nvSpPr>
        <p:spPr bwMode="auto">
          <a:xfrm>
            <a:off x="5943600" y="5873750"/>
            <a:ext cx="2819400" cy="954107"/>
          </a:xfrm>
          <a:prstGeom prst="rect">
            <a:avLst/>
          </a:prstGeom>
          <a:noFill/>
          <a:ln w="9525">
            <a:noFill/>
            <a:miter lim="800000"/>
            <a:headEnd/>
            <a:tailEnd/>
          </a:ln>
          <a:effectLst/>
        </p:spPr>
        <p:txBody>
          <a:bodyPr>
            <a:prstTxWarp prst="textNoShape">
              <a:avLst/>
            </a:prstTxWarp>
            <a:spAutoFit/>
          </a:bodyPr>
          <a:lstStyle/>
          <a:p>
            <a:r>
              <a:rPr lang="en-US" sz="1400" dirty="0"/>
              <a:t>- Distorted form of the </a:t>
            </a:r>
            <a:r>
              <a:rPr lang="en-US" sz="1400" dirty="0" err="1"/>
              <a:t>nematic</a:t>
            </a:r>
            <a:r>
              <a:rPr lang="en-US" sz="1400" dirty="0"/>
              <a:t> phase in which the orientation undergoes helical rotation</a:t>
            </a:r>
          </a:p>
          <a:p>
            <a:r>
              <a:rPr lang="en-US" sz="1400" dirty="0"/>
              <a:t>- Chiral </a:t>
            </a:r>
            <a:r>
              <a:rPr lang="en-US" sz="1400" dirty="0" smtClean="0"/>
              <a:t>molecules</a:t>
            </a:r>
            <a:endParaRPr lang="en-US" sz="1400" dirty="0"/>
          </a:p>
        </p:txBody>
      </p:sp>
      <p:sp>
        <p:nvSpPr>
          <p:cNvPr id="87069" name="Line 29"/>
          <p:cNvSpPr>
            <a:spLocks noChangeShapeType="1"/>
          </p:cNvSpPr>
          <p:nvPr/>
        </p:nvSpPr>
        <p:spPr bwMode="auto">
          <a:xfrm>
            <a:off x="2971800" y="3124200"/>
            <a:ext cx="0" cy="3429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7070" name="Line 30"/>
          <p:cNvSpPr>
            <a:spLocks noChangeShapeType="1"/>
          </p:cNvSpPr>
          <p:nvPr/>
        </p:nvSpPr>
        <p:spPr bwMode="auto">
          <a:xfrm>
            <a:off x="5715000" y="3124200"/>
            <a:ext cx="0" cy="3429000"/>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3" name="Picture 2"/>
          <p:cNvPicPr>
            <a:picLocks noChangeAspect="1"/>
          </p:cNvPicPr>
          <p:nvPr/>
        </p:nvPicPr>
        <p:blipFill>
          <a:blip r:embed="rId2" cstate="print"/>
          <a:stretch>
            <a:fillRect/>
          </a:stretch>
        </p:blipFill>
        <p:spPr>
          <a:xfrm>
            <a:off x="990600" y="2743200"/>
            <a:ext cx="1384300" cy="2324100"/>
          </a:xfrm>
          <a:prstGeom prst="rect">
            <a:avLst/>
          </a:prstGeom>
        </p:spPr>
      </p:pic>
      <p:pic>
        <p:nvPicPr>
          <p:cNvPr id="4" name="Picture 3"/>
          <p:cNvPicPr>
            <a:picLocks noChangeAspect="1"/>
          </p:cNvPicPr>
          <p:nvPr/>
        </p:nvPicPr>
        <p:blipFill>
          <a:blip r:embed="rId3" cstate="print"/>
          <a:stretch>
            <a:fillRect/>
          </a:stretch>
        </p:blipFill>
        <p:spPr>
          <a:xfrm>
            <a:off x="3581400" y="2895600"/>
            <a:ext cx="1473200" cy="2133600"/>
          </a:xfrm>
          <a:prstGeom prst="rect">
            <a:avLst/>
          </a:prstGeom>
        </p:spPr>
      </p:pic>
      <p:pic>
        <p:nvPicPr>
          <p:cNvPr id="6" name="Picture 5"/>
          <p:cNvPicPr>
            <a:picLocks noChangeAspect="1"/>
          </p:cNvPicPr>
          <p:nvPr/>
        </p:nvPicPr>
        <p:blipFill>
          <a:blip r:embed="rId4" cstate="print"/>
          <a:stretch>
            <a:fillRect/>
          </a:stretch>
        </p:blipFill>
        <p:spPr>
          <a:xfrm>
            <a:off x="6248400" y="2819400"/>
            <a:ext cx="2070100" cy="2260600"/>
          </a:xfrm>
          <a:prstGeom prst="rect">
            <a:avLst/>
          </a:prstGeom>
        </p:spPr>
      </p:pic>
      <p:sp>
        <p:nvSpPr>
          <p:cNvPr id="24" name="Text Box 8"/>
          <p:cNvSpPr txBox="1">
            <a:spLocks noChangeArrowheads="1"/>
          </p:cNvSpPr>
          <p:nvPr/>
        </p:nvSpPr>
        <p:spPr bwMode="auto">
          <a:xfrm>
            <a:off x="838200" y="5105400"/>
            <a:ext cx="1587131" cy="544765"/>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b="1" dirty="0" err="1" smtClean="0">
                <a:latin typeface="Trebuchet MS"/>
                <a:cs typeface="Trebuchet MS"/>
              </a:rPr>
              <a:t>Nematic</a:t>
            </a:r>
            <a:endParaRPr lang="en-US" b="1" dirty="0" smtClean="0">
              <a:latin typeface="Trebuchet MS"/>
              <a:cs typeface="Trebuchet MS"/>
            </a:endParaRPr>
          </a:p>
          <a:p>
            <a:pPr algn="ctr">
              <a:lnSpc>
                <a:spcPct val="80000"/>
              </a:lnSpc>
            </a:pPr>
            <a:r>
              <a:rPr lang="en-US" b="1" dirty="0">
                <a:latin typeface="Trebuchet MS"/>
                <a:cs typeface="Trebuchet MS"/>
              </a:rPr>
              <a:t>l</a:t>
            </a:r>
            <a:r>
              <a:rPr lang="en-US" b="1" dirty="0" smtClean="0">
                <a:latin typeface="Trebuchet MS"/>
                <a:cs typeface="Trebuchet MS"/>
              </a:rPr>
              <a:t>iquid crystal</a:t>
            </a:r>
            <a:endParaRPr lang="en-US" b="1" dirty="0">
              <a:latin typeface="Trebuchet MS"/>
              <a:cs typeface="Trebuchet MS"/>
            </a:endParaRPr>
          </a:p>
        </p:txBody>
      </p:sp>
      <p:sp>
        <p:nvSpPr>
          <p:cNvPr id="25" name="Text Box 8"/>
          <p:cNvSpPr txBox="1">
            <a:spLocks noChangeArrowheads="1"/>
          </p:cNvSpPr>
          <p:nvPr/>
        </p:nvSpPr>
        <p:spPr bwMode="auto">
          <a:xfrm>
            <a:off x="3505200" y="5105400"/>
            <a:ext cx="1587131" cy="544765"/>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b="1" dirty="0" err="1" smtClean="0">
                <a:latin typeface="Trebuchet MS"/>
                <a:cs typeface="Trebuchet MS"/>
              </a:rPr>
              <a:t>Smetic</a:t>
            </a:r>
            <a:endParaRPr lang="en-US" b="1" dirty="0" smtClean="0">
              <a:latin typeface="Trebuchet MS"/>
              <a:cs typeface="Trebuchet MS"/>
            </a:endParaRPr>
          </a:p>
          <a:p>
            <a:pPr algn="ctr">
              <a:lnSpc>
                <a:spcPct val="80000"/>
              </a:lnSpc>
            </a:pPr>
            <a:r>
              <a:rPr lang="en-US" b="1" dirty="0">
                <a:latin typeface="Trebuchet MS"/>
                <a:cs typeface="Trebuchet MS"/>
              </a:rPr>
              <a:t>l</a:t>
            </a:r>
            <a:r>
              <a:rPr lang="en-US" b="1" dirty="0" smtClean="0">
                <a:latin typeface="Trebuchet MS"/>
                <a:cs typeface="Trebuchet MS"/>
              </a:rPr>
              <a:t>iquid crystal</a:t>
            </a:r>
            <a:endParaRPr lang="en-US" b="1" dirty="0">
              <a:latin typeface="Trebuchet MS"/>
              <a:cs typeface="Trebuchet MS"/>
            </a:endParaRPr>
          </a:p>
        </p:txBody>
      </p:sp>
      <p:sp>
        <p:nvSpPr>
          <p:cNvPr id="26" name="Text Box 8"/>
          <p:cNvSpPr txBox="1">
            <a:spLocks noChangeArrowheads="1"/>
          </p:cNvSpPr>
          <p:nvPr/>
        </p:nvSpPr>
        <p:spPr bwMode="auto">
          <a:xfrm>
            <a:off x="6629400" y="5105400"/>
            <a:ext cx="1587131" cy="544765"/>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b="1" dirty="0" err="1" smtClean="0">
                <a:latin typeface="Trebuchet MS"/>
                <a:cs typeface="Trebuchet MS"/>
              </a:rPr>
              <a:t>Cholsteric</a:t>
            </a:r>
            <a:endParaRPr lang="en-US" b="1" dirty="0" smtClean="0">
              <a:latin typeface="Trebuchet MS"/>
              <a:cs typeface="Trebuchet MS"/>
            </a:endParaRPr>
          </a:p>
          <a:p>
            <a:pPr algn="ctr">
              <a:lnSpc>
                <a:spcPct val="80000"/>
              </a:lnSpc>
            </a:pPr>
            <a:r>
              <a:rPr lang="en-US" b="1" dirty="0">
                <a:latin typeface="Trebuchet MS"/>
                <a:cs typeface="Trebuchet MS"/>
              </a:rPr>
              <a:t>l</a:t>
            </a:r>
            <a:r>
              <a:rPr lang="en-US" b="1" dirty="0" smtClean="0">
                <a:latin typeface="Trebuchet MS"/>
                <a:cs typeface="Trebuchet MS"/>
              </a:rPr>
              <a:t>iquid crystal</a:t>
            </a:r>
            <a:endParaRPr lang="en-US" b="1" dirty="0">
              <a:latin typeface="Trebuchet MS"/>
              <a:cs typeface="Trebuchet MS"/>
            </a:endParaRPr>
          </a:p>
        </p:txBody>
      </p:sp>
      <p:sp>
        <p:nvSpPr>
          <p:cNvPr id="27" name="Text Box 8"/>
          <p:cNvSpPr txBox="1">
            <a:spLocks noChangeArrowheads="1"/>
          </p:cNvSpPr>
          <p:nvPr/>
        </p:nvSpPr>
        <p:spPr bwMode="auto">
          <a:xfrm>
            <a:off x="990600" y="838200"/>
            <a:ext cx="846907"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b="1" dirty="0" smtClean="0">
                <a:latin typeface="Trebuchet MS"/>
                <a:cs typeface="Trebuchet MS"/>
              </a:rPr>
              <a:t>Crystal</a:t>
            </a:r>
            <a:endParaRPr lang="en-US" sz="1600" b="1" dirty="0">
              <a:latin typeface="Trebuchet MS"/>
              <a:cs typeface="Trebuchet MS"/>
            </a:endParaRPr>
          </a:p>
        </p:txBody>
      </p:sp>
      <p:sp>
        <p:nvSpPr>
          <p:cNvPr id="28" name="Text Box 8"/>
          <p:cNvSpPr txBox="1">
            <a:spLocks noChangeArrowheads="1"/>
          </p:cNvSpPr>
          <p:nvPr/>
        </p:nvSpPr>
        <p:spPr bwMode="auto">
          <a:xfrm>
            <a:off x="4419600" y="838200"/>
            <a:ext cx="780682"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b="1" dirty="0" smtClean="0">
                <a:latin typeface="Trebuchet MS"/>
                <a:cs typeface="Trebuchet MS"/>
              </a:rPr>
              <a:t>Liquid</a:t>
            </a:r>
            <a:endParaRPr lang="en-US" sz="1600" b="1" dirty="0">
              <a:latin typeface="Trebuchet MS"/>
              <a:cs typeface="Trebuchet MS"/>
            </a:endParaRPr>
          </a:p>
        </p:txBody>
      </p:sp>
      <p:sp>
        <p:nvSpPr>
          <p:cNvPr id="29" name="Text Box 8"/>
          <p:cNvSpPr txBox="1">
            <a:spLocks noChangeArrowheads="1"/>
          </p:cNvSpPr>
          <p:nvPr/>
        </p:nvSpPr>
        <p:spPr bwMode="auto">
          <a:xfrm>
            <a:off x="7239000" y="838200"/>
            <a:ext cx="729587"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b="1" dirty="0" smtClean="0">
                <a:latin typeface="Trebuchet MS"/>
                <a:cs typeface="Trebuchet MS"/>
              </a:rPr>
              <a:t>Vapor</a:t>
            </a:r>
            <a:endParaRPr lang="en-US" sz="1600" b="1" dirty="0">
              <a:latin typeface="Trebuchet MS"/>
              <a:cs typeface="Trebuchet MS"/>
            </a:endParaRPr>
          </a:p>
        </p:txBody>
      </p:sp>
      <p:sp>
        <p:nvSpPr>
          <p:cNvPr id="30" name="Text Box 8"/>
          <p:cNvSpPr txBox="1">
            <a:spLocks noChangeArrowheads="1"/>
          </p:cNvSpPr>
          <p:nvPr/>
        </p:nvSpPr>
        <p:spPr bwMode="auto">
          <a:xfrm>
            <a:off x="2304975" y="1371600"/>
            <a:ext cx="1504739"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b="1" dirty="0" smtClean="0">
                <a:latin typeface="Trebuchet MS"/>
                <a:cs typeface="Trebuchet MS"/>
              </a:rPr>
              <a:t>Liquid Crystal</a:t>
            </a:r>
            <a:endParaRPr lang="en-US" sz="1600" b="1" dirty="0">
              <a:latin typeface="Trebuchet MS"/>
              <a:cs typeface="Trebuchet MS"/>
            </a:endParaRPr>
          </a:p>
        </p:txBody>
      </p:sp>
      <p:cxnSp>
        <p:nvCxnSpPr>
          <p:cNvPr id="9" name="Straight Arrow Connector 8"/>
          <p:cNvCxnSpPr>
            <a:endCxn id="28" idx="1"/>
          </p:cNvCxnSpPr>
          <p:nvPr/>
        </p:nvCxnSpPr>
        <p:spPr>
          <a:xfrm flipV="1">
            <a:off x="1905000" y="986959"/>
            <a:ext cx="2514600" cy="364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8" idx="3"/>
          </p:cNvCxnSpPr>
          <p:nvPr/>
        </p:nvCxnSpPr>
        <p:spPr>
          <a:xfrm>
            <a:off x="5200282" y="986959"/>
            <a:ext cx="2038718" cy="364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28" idx="2"/>
          </p:cNvCxnSpPr>
          <p:nvPr/>
        </p:nvCxnSpPr>
        <p:spPr>
          <a:xfrm flipV="1">
            <a:off x="3810000" y="1135717"/>
            <a:ext cx="999941" cy="3882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2"/>
            <a:endCxn id="30" idx="1"/>
          </p:cNvCxnSpPr>
          <p:nvPr/>
        </p:nvCxnSpPr>
        <p:spPr>
          <a:xfrm>
            <a:off x="1414054" y="1135717"/>
            <a:ext cx="890921" cy="38464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0" name="Text Box 8"/>
          <p:cNvSpPr txBox="1">
            <a:spLocks noChangeArrowheads="1"/>
          </p:cNvSpPr>
          <p:nvPr/>
        </p:nvSpPr>
        <p:spPr bwMode="auto">
          <a:xfrm>
            <a:off x="2133600" y="762000"/>
            <a:ext cx="1868721" cy="246221"/>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200" b="1" dirty="0" smtClean="0">
                <a:latin typeface="Trebuchet MS"/>
                <a:cs typeface="Trebuchet MS"/>
              </a:rPr>
              <a:t>Increasing temperature</a:t>
            </a:r>
            <a:endParaRPr lang="en-US" sz="1200" b="1" dirty="0">
              <a:latin typeface="Trebuchet MS"/>
              <a:cs typeface="Trebuchet M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9" name="Picture 16408"/>
          <p:cNvPicPr>
            <a:picLocks noChangeAspect="1"/>
          </p:cNvPicPr>
          <p:nvPr/>
        </p:nvPicPr>
        <p:blipFill>
          <a:blip r:embed="rId2" cstate="print"/>
          <a:stretch>
            <a:fillRect/>
          </a:stretch>
        </p:blipFill>
        <p:spPr>
          <a:xfrm>
            <a:off x="1648439" y="1669088"/>
            <a:ext cx="4741667" cy="4868064"/>
          </a:xfrm>
          <a:prstGeom prst="rect">
            <a:avLst/>
          </a:prstGeom>
        </p:spPr>
      </p:pic>
      <p:sp>
        <p:nvSpPr>
          <p:cNvPr id="16392" name="Rectangle 6"/>
          <p:cNvSpPr>
            <a:spLocks noChangeArrowheads="1"/>
          </p:cNvSpPr>
          <p:nvPr/>
        </p:nvSpPr>
        <p:spPr bwMode="auto">
          <a:xfrm>
            <a:off x="3211513" y="304800"/>
            <a:ext cx="3476625" cy="461963"/>
          </a:xfrm>
          <a:prstGeom prst="rect">
            <a:avLst/>
          </a:prstGeom>
          <a:noFill/>
          <a:ln w="9525">
            <a:noFill/>
            <a:miter lim="800000"/>
            <a:headEnd/>
            <a:tailEnd/>
          </a:ln>
        </p:spPr>
        <p:txBody>
          <a:bodyPr wrap="none">
            <a:spAutoFit/>
          </a:bodyPr>
          <a:lstStyle/>
          <a:p>
            <a:r>
              <a:rPr lang="en-US" sz="2400" i="1" u="sng" dirty="0"/>
              <a:t>Twisting Liquid Crystals</a:t>
            </a:r>
          </a:p>
        </p:txBody>
      </p:sp>
      <p:sp>
        <p:nvSpPr>
          <p:cNvPr id="16396" name="Rectangle 14"/>
          <p:cNvSpPr>
            <a:spLocks noChangeArrowheads="1"/>
          </p:cNvSpPr>
          <p:nvPr/>
        </p:nvSpPr>
        <p:spPr bwMode="auto">
          <a:xfrm>
            <a:off x="304800" y="990600"/>
            <a:ext cx="7772400" cy="369332"/>
          </a:xfrm>
          <a:prstGeom prst="rect">
            <a:avLst/>
          </a:prstGeom>
          <a:noFill/>
          <a:ln w="9525">
            <a:noFill/>
            <a:miter lim="800000"/>
            <a:headEnd/>
            <a:tailEnd/>
          </a:ln>
        </p:spPr>
        <p:txBody>
          <a:bodyPr wrap="square">
            <a:spAutoFit/>
          </a:bodyPr>
          <a:lstStyle/>
          <a:p>
            <a:r>
              <a:rPr lang="en-US" dirty="0"/>
              <a:t>LC ordering is determined by anisotropic boundary </a:t>
            </a:r>
            <a:r>
              <a:rPr lang="en-US" dirty="0" smtClean="0"/>
              <a:t>conditions (grooves)</a:t>
            </a:r>
            <a:endParaRPr lang="en-US" dirty="0"/>
          </a:p>
        </p:txBody>
      </p:sp>
      <p:sp>
        <p:nvSpPr>
          <p:cNvPr id="6" name="Text Box 8"/>
          <p:cNvSpPr txBox="1">
            <a:spLocks noChangeArrowheads="1"/>
          </p:cNvSpPr>
          <p:nvPr/>
        </p:nvSpPr>
        <p:spPr bwMode="auto">
          <a:xfrm>
            <a:off x="3905810" y="1404622"/>
            <a:ext cx="665266"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Light</a:t>
            </a:r>
            <a:endParaRPr lang="en-US" sz="1600" dirty="0">
              <a:latin typeface="Trebuchet MS"/>
              <a:cs typeface="Trebuchet MS"/>
            </a:endParaRPr>
          </a:p>
        </p:txBody>
      </p:sp>
      <p:cxnSp>
        <p:nvCxnSpPr>
          <p:cNvPr id="10" name="Straight Arrow Connector 9"/>
          <p:cNvCxnSpPr/>
          <p:nvPr/>
        </p:nvCxnSpPr>
        <p:spPr>
          <a:xfrm>
            <a:off x="2926080" y="1605280"/>
            <a:ext cx="10161" cy="31496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4" name="Text Box 8"/>
          <p:cNvSpPr txBox="1">
            <a:spLocks noChangeArrowheads="1"/>
          </p:cNvSpPr>
          <p:nvPr/>
        </p:nvSpPr>
        <p:spPr bwMode="auto">
          <a:xfrm>
            <a:off x="3641039" y="2134431"/>
            <a:ext cx="1087758"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polarizers</a:t>
            </a:r>
            <a:endParaRPr lang="en-US" sz="1600" dirty="0">
              <a:latin typeface="Trebuchet MS"/>
              <a:cs typeface="Trebuchet MS"/>
            </a:endParaRPr>
          </a:p>
        </p:txBody>
      </p:sp>
      <p:cxnSp>
        <p:nvCxnSpPr>
          <p:cNvPr id="15" name="Straight Arrow Connector 14"/>
          <p:cNvCxnSpPr/>
          <p:nvPr/>
        </p:nvCxnSpPr>
        <p:spPr>
          <a:xfrm>
            <a:off x="5516880" y="1544320"/>
            <a:ext cx="1" cy="22352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608286" y="1556294"/>
            <a:ext cx="912948" cy="13063"/>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928257" y="1599837"/>
            <a:ext cx="912948" cy="13063"/>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541123" y="2320108"/>
            <a:ext cx="10161" cy="31496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80429" y="2286000"/>
            <a:ext cx="2541" cy="220254"/>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534229" y="2336801"/>
            <a:ext cx="141300" cy="1493"/>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699000" y="2308412"/>
            <a:ext cx="171077" cy="1385"/>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4" name="Text Box 8"/>
          <p:cNvSpPr txBox="1">
            <a:spLocks noChangeArrowheads="1"/>
          </p:cNvSpPr>
          <p:nvPr/>
        </p:nvSpPr>
        <p:spPr bwMode="auto">
          <a:xfrm>
            <a:off x="3980092" y="5227884"/>
            <a:ext cx="1115510" cy="494494"/>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Alignment </a:t>
            </a:r>
          </a:p>
          <a:p>
            <a:pPr algn="ctr">
              <a:lnSpc>
                <a:spcPct val="80000"/>
              </a:lnSpc>
            </a:pPr>
            <a:r>
              <a:rPr lang="en-US" sz="1600" dirty="0" smtClean="0">
                <a:latin typeface="Trebuchet MS"/>
                <a:cs typeface="Trebuchet MS"/>
              </a:rPr>
              <a:t>layers</a:t>
            </a:r>
          </a:p>
        </p:txBody>
      </p:sp>
      <p:cxnSp>
        <p:nvCxnSpPr>
          <p:cNvPr id="35" name="Straight Arrow Connector 34"/>
          <p:cNvCxnSpPr/>
          <p:nvPr/>
        </p:nvCxnSpPr>
        <p:spPr>
          <a:xfrm flipV="1">
            <a:off x="4828233" y="4491789"/>
            <a:ext cx="118083" cy="715975"/>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3743158" y="4705684"/>
            <a:ext cx="574843" cy="548105"/>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4" name="Text Box 8"/>
          <p:cNvSpPr txBox="1">
            <a:spLocks noChangeArrowheads="1"/>
          </p:cNvSpPr>
          <p:nvPr/>
        </p:nvSpPr>
        <p:spPr bwMode="auto">
          <a:xfrm>
            <a:off x="6918521" y="3609235"/>
            <a:ext cx="866643"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Voltage</a:t>
            </a:r>
            <a:endParaRPr lang="en-US" sz="1600" dirty="0">
              <a:latin typeface="Trebuchet MS"/>
              <a:cs typeface="Trebuchet MS"/>
            </a:endParaRPr>
          </a:p>
        </p:txBody>
      </p:sp>
      <p:grpSp>
        <p:nvGrpSpPr>
          <p:cNvPr id="16408" name="Group 16407"/>
          <p:cNvGrpSpPr/>
          <p:nvPr/>
        </p:nvGrpSpPr>
        <p:grpSpPr>
          <a:xfrm>
            <a:off x="5938712" y="3003426"/>
            <a:ext cx="852522" cy="1526865"/>
            <a:chOff x="5969192" y="3023746"/>
            <a:chExt cx="852522" cy="1526865"/>
          </a:xfrm>
        </p:grpSpPr>
        <p:cxnSp>
          <p:nvCxnSpPr>
            <p:cNvPr id="45" name="Straight Arrow Connector 44"/>
            <p:cNvCxnSpPr/>
            <p:nvPr/>
          </p:nvCxnSpPr>
          <p:spPr>
            <a:xfrm>
              <a:off x="6158641" y="3023746"/>
              <a:ext cx="508858" cy="78682"/>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969192" y="4400789"/>
              <a:ext cx="693629" cy="149822"/>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6649358" y="3084286"/>
              <a:ext cx="9072" cy="1460501"/>
            </a:xfrm>
            <a:prstGeom prst="straightConnector1">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6406" name="Oval 16405"/>
            <p:cNvSpPr/>
            <p:nvPr/>
          </p:nvSpPr>
          <p:spPr>
            <a:xfrm>
              <a:off x="6467928" y="3610428"/>
              <a:ext cx="353786" cy="308429"/>
            </a:xfrm>
            <a:prstGeom prst="ellipse">
              <a:avLst/>
            </a:prstGeom>
            <a:solidFill>
              <a:schemeClr val="bg1"/>
            </a:solidFill>
            <a:ln w="28575"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07" name="TextBox 16406"/>
            <p:cNvSpPr txBox="1"/>
            <p:nvPr/>
          </p:nvSpPr>
          <p:spPr>
            <a:xfrm rot="16200000">
              <a:off x="6527236" y="3638309"/>
              <a:ext cx="236543" cy="307777"/>
            </a:xfrm>
            <a:prstGeom prst="rect">
              <a:avLst/>
            </a:prstGeom>
            <a:noFill/>
          </p:spPr>
          <p:txBody>
            <a:bodyPr wrap="square" rtlCol="0">
              <a:spAutoFit/>
            </a:bodyPr>
            <a:lstStyle/>
            <a:p>
              <a:r>
                <a:rPr lang="en-US" sz="1400" dirty="0" smtClean="0"/>
                <a:t>S</a:t>
              </a:r>
              <a:endParaRPr lang="en-US" sz="1400" dirty="0"/>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2286000" y="4435546"/>
            <a:ext cx="3924300" cy="2403501"/>
          </a:xfrm>
          <a:prstGeom prst="rect">
            <a:avLst/>
          </a:prstGeom>
        </p:spPr>
      </p:pic>
      <p:sp>
        <p:nvSpPr>
          <p:cNvPr id="4" name="Rectangle 6"/>
          <p:cNvSpPr>
            <a:spLocks noChangeArrowheads="1"/>
          </p:cNvSpPr>
          <p:nvPr/>
        </p:nvSpPr>
        <p:spPr bwMode="auto">
          <a:xfrm>
            <a:off x="3886200" y="228600"/>
            <a:ext cx="2300630" cy="461665"/>
          </a:xfrm>
          <a:prstGeom prst="rect">
            <a:avLst/>
          </a:prstGeom>
          <a:noFill/>
          <a:ln w="9525">
            <a:noFill/>
            <a:miter lim="800000"/>
            <a:headEnd/>
            <a:tailEnd/>
          </a:ln>
        </p:spPr>
        <p:txBody>
          <a:bodyPr wrap="none">
            <a:spAutoFit/>
          </a:bodyPr>
          <a:lstStyle/>
          <a:p>
            <a:r>
              <a:rPr lang="en-US" sz="2400" i="1" u="sng" dirty="0" smtClean="0"/>
              <a:t>6.007 Lab Pixel</a:t>
            </a:r>
            <a:endParaRPr lang="en-US" sz="2400" i="1" u="sng" dirty="0"/>
          </a:p>
        </p:txBody>
      </p:sp>
      <p:sp>
        <p:nvSpPr>
          <p:cNvPr id="7" name="Rectangle 14"/>
          <p:cNvSpPr>
            <a:spLocks noChangeArrowheads="1"/>
          </p:cNvSpPr>
          <p:nvPr/>
        </p:nvSpPr>
        <p:spPr bwMode="auto">
          <a:xfrm>
            <a:off x="1143000" y="3974068"/>
            <a:ext cx="6096000" cy="369332"/>
          </a:xfrm>
          <a:prstGeom prst="rect">
            <a:avLst/>
          </a:prstGeom>
          <a:noFill/>
          <a:ln w="9525">
            <a:noFill/>
            <a:miter lim="800000"/>
            <a:headEnd/>
            <a:tailEnd/>
          </a:ln>
        </p:spPr>
        <p:txBody>
          <a:bodyPr wrap="square">
            <a:spAutoFit/>
          </a:bodyPr>
          <a:lstStyle/>
          <a:p>
            <a:r>
              <a:rPr lang="en-US" dirty="0" smtClean="0"/>
              <a:t>Polishing PVA (polymer) creates alignment grooves..</a:t>
            </a:r>
            <a:endParaRPr lang="en-US" dirty="0"/>
          </a:p>
        </p:txBody>
      </p:sp>
      <p:sp>
        <p:nvSpPr>
          <p:cNvPr id="11" name="TextBox 10"/>
          <p:cNvSpPr txBox="1"/>
          <p:nvPr/>
        </p:nvSpPr>
        <p:spPr>
          <a:xfrm>
            <a:off x="5105400" y="4191000"/>
            <a:ext cx="1542410" cy="369332"/>
          </a:xfrm>
          <a:prstGeom prst="rect">
            <a:avLst/>
          </a:prstGeom>
          <a:noFill/>
        </p:spPr>
        <p:txBody>
          <a:bodyPr wrap="none" rtlCol="0">
            <a:spAutoFit/>
          </a:bodyPr>
          <a:lstStyle/>
          <a:p>
            <a:r>
              <a:rPr lang="en-US" dirty="0" smtClean="0"/>
              <a:t>spacer beads</a:t>
            </a:r>
            <a:endParaRPr lang="en-US" dirty="0"/>
          </a:p>
        </p:txBody>
      </p:sp>
      <p:cxnSp>
        <p:nvCxnSpPr>
          <p:cNvPr id="13" name="Straight Arrow Connector 12"/>
          <p:cNvCxnSpPr>
            <a:endCxn id="11" idx="1"/>
          </p:cNvCxnSpPr>
          <p:nvPr/>
        </p:nvCxnSpPr>
        <p:spPr>
          <a:xfrm flipV="1">
            <a:off x="4419600" y="4375666"/>
            <a:ext cx="685800" cy="653536"/>
          </a:xfrm>
          <a:prstGeom prst="straightConnector1">
            <a:avLst/>
          </a:prstGeom>
          <a:ln w="28575">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stretch>
            <a:fillRect/>
          </a:stretch>
        </p:blipFill>
        <p:spPr>
          <a:xfrm>
            <a:off x="838200" y="990600"/>
            <a:ext cx="5588000" cy="2955386"/>
          </a:xfrm>
          <a:prstGeom prst="rect">
            <a:avLst/>
          </a:prstGeom>
        </p:spPr>
      </p:pic>
      <p:sp>
        <p:nvSpPr>
          <p:cNvPr id="12" name="Text Box 8"/>
          <p:cNvSpPr txBox="1">
            <a:spLocks noChangeArrowheads="1"/>
          </p:cNvSpPr>
          <p:nvPr/>
        </p:nvSpPr>
        <p:spPr bwMode="auto">
          <a:xfrm>
            <a:off x="2615346" y="990600"/>
            <a:ext cx="995184"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Polarizer</a:t>
            </a:r>
            <a:endParaRPr lang="en-US" sz="1600" dirty="0">
              <a:latin typeface="Trebuchet MS"/>
              <a:cs typeface="Trebuchet MS"/>
            </a:endParaRPr>
          </a:p>
        </p:txBody>
      </p:sp>
      <p:sp>
        <p:nvSpPr>
          <p:cNvPr id="14" name="Text Box 8"/>
          <p:cNvSpPr txBox="1">
            <a:spLocks noChangeArrowheads="1"/>
          </p:cNvSpPr>
          <p:nvPr/>
        </p:nvSpPr>
        <p:spPr bwMode="auto">
          <a:xfrm>
            <a:off x="2895600" y="3657600"/>
            <a:ext cx="1044276"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b="1" dirty="0" smtClean="0">
                <a:latin typeface="Trebuchet MS"/>
                <a:cs typeface="Trebuchet MS"/>
              </a:rPr>
              <a:t>Polarizer</a:t>
            </a:r>
            <a:endParaRPr lang="en-US" sz="1600" b="1" dirty="0">
              <a:latin typeface="Trebuchet MS"/>
              <a:cs typeface="Trebuchet MS"/>
            </a:endParaRPr>
          </a:p>
        </p:txBody>
      </p:sp>
      <p:sp>
        <p:nvSpPr>
          <p:cNvPr id="15" name="Text Box 8"/>
          <p:cNvSpPr txBox="1">
            <a:spLocks noChangeArrowheads="1"/>
          </p:cNvSpPr>
          <p:nvPr/>
        </p:nvSpPr>
        <p:spPr bwMode="auto">
          <a:xfrm>
            <a:off x="2643435" y="1295400"/>
            <a:ext cx="634208"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glass</a:t>
            </a:r>
            <a:endParaRPr lang="en-US" sz="1600" dirty="0">
              <a:latin typeface="Trebuchet MS"/>
              <a:cs typeface="Trebuchet MS"/>
            </a:endParaRPr>
          </a:p>
        </p:txBody>
      </p:sp>
      <p:sp>
        <p:nvSpPr>
          <p:cNvPr id="16" name="Text Box 8"/>
          <p:cNvSpPr txBox="1">
            <a:spLocks noChangeArrowheads="1"/>
          </p:cNvSpPr>
          <p:nvPr/>
        </p:nvSpPr>
        <p:spPr bwMode="auto">
          <a:xfrm>
            <a:off x="2734427" y="1600200"/>
            <a:ext cx="499355"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ITO</a:t>
            </a:r>
            <a:endParaRPr lang="en-US" sz="1600" dirty="0">
              <a:latin typeface="Trebuchet MS"/>
              <a:cs typeface="Trebuchet MS"/>
            </a:endParaRPr>
          </a:p>
        </p:txBody>
      </p:sp>
      <p:sp>
        <p:nvSpPr>
          <p:cNvPr id="17" name="Text Box 8"/>
          <p:cNvSpPr txBox="1">
            <a:spLocks noChangeArrowheads="1"/>
          </p:cNvSpPr>
          <p:nvPr/>
        </p:nvSpPr>
        <p:spPr bwMode="auto">
          <a:xfrm>
            <a:off x="2686236" y="1905000"/>
            <a:ext cx="518091"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PVA</a:t>
            </a:r>
            <a:endParaRPr lang="en-US" sz="1600" dirty="0">
              <a:latin typeface="Trebuchet MS"/>
              <a:cs typeface="Trebuchet MS"/>
            </a:endParaRPr>
          </a:p>
        </p:txBody>
      </p:sp>
      <p:sp>
        <p:nvSpPr>
          <p:cNvPr id="18" name="Text Box 8"/>
          <p:cNvSpPr txBox="1">
            <a:spLocks noChangeArrowheads="1"/>
          </p:cNvSpPr>
          <p:nvPr/>
        </p:nvSpPr>
        <p:spPr bwMode="auto">
          <a:xfrm>
            <a:off x="2316407" y="2362200"/>
            <a:ext cx="1423386"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smtClean="0">
                <a:latin typeface="Trebuchet MS"/>
                <a:cs typeface="Trebuchet MS"/>
              </a:rPr>
              <a:t>Liquid crystal</a:t>
            </a:r>
            <a:endParaRPr lang="en-US" sz="1600" dirty="0">
              <a:latin typeface="Trebuchet MS"/>
              <a:cs typeface="Trebuchet MS"/>
            </a:endParaRPr>
          </a:p>
        </p:txBody>
      </p:sp>
      <p:sp>
        <p:nvSpPr>
          <p:cNvPr id="19" name="Text Box 8"/>
          <p:cNvSpPr txBox="1">
            <a:spLocks noChangeArrowheads="1"/>
          </p:cNvSpPr>
          <p:nvPr/>
        </p:nvSpPr>
        <p:spPr bwMode="auto">
          <a:xfrm>
            <a:off x="4343400" y="2286000"/>
            <a:ext cx="812442" cy="494494"/>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a:latin typeface="Trebuchet MS"/>
                <a:cs typeface="Trebuchet MS"/>
              </a:rPr>
              <a:t>s</a:t>
            </a:r>
            <a:r>
              <a:rPr lang="en-US" sz="1600" dirty="0" smtClean="0">
                <a:latin typeface="Trebuchet MS"/>
                <a:cs typeface="Trebuchet MS"/>
              </a:rPr>
              <a:t>pacer</a:t>
            </a:r>
          </a:p>
          <a:p>
            <a:pPr algn="ctr">
              <a:lnSpc>
                <a:spcPct val="80000"/>
              </a:lnSpc>
            </a:pPr>
            <a:r>
              <a:rPr lang="en-US" sz="1600" dirty="0" smtClean="0">
                <a:latin typeface="Trebuchet MS"/>
                <a:cs typeface="Trebuchet MS"/>
              </a:rPr>
              <a:t>beads</a:t>
            </a:r>
            <a:endParaRPr lang="en-US" sz="1600" dirty="0">
              <a:latin typeface="Trebuchet MS"/>
              <a:cs typeface="Trebuchet MS"/>
            </a:endParaRPr>
          </a:p>
        </p:txBody>
      </p:sp>
      <p:sp>
        <p:nvSpPr>
          <p:cNvPr id="20" name="Text Box 8"/>
          <p:cNvSpPr txBox="1">
            <a:spLocks noChangeArrowheads="1"/>
          </p:cNvSpPr>
          <p:nvPr/>
        </p:nvSpPr>
        <p:spPr bwMode="auto">
          <a:xfrm>
            <a:off x="6019800" y="2362200"/>
            <a:ext cx="305192" cy="297517"/>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600" dirty="0">
                <a:latin typeface="Trebuchet MS"/>
                <a:cs typeface="Trebuchet MS"/>
              </a:rPr>
              <a:t>V</a:t>
            </a:r>
          </a:p>
        </p:txBody>
      </p:sp>
      <p:sp>
        <p:nvSpPr>
          <p:cNvPr id="22" name="Text Box 8"/>
          <p:cNvSpPr txBox="1">
            <a:spLocks noChangeArrowheads="1"/>
          </p:cNvSpPr>
          <p:nvPr/>
        </p:nvSpPr>
        <p:spPr bwMode="auto">
          <a:xfrm>
            <a:off x="6027781" y="1756906"/>
            <a:ext cx="373019" cy="605294"/>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4000" dirty="0" smtClean="0">
                <a:latin typeface="Trebuchet MS"/>
                <a:cs typeface="Trebuchet MS"/>
              </a:rPr>
              <a:t>-</a:t>
            </a:r>
            <a:endParaRPr lang="en-US" sz="4000" dirty="0">
              <a:latin typeface="Trebuchet MS"/>
              <a:cs typeface="Trebuchet MS"/>
            </a:endParaRPr>
          </a:p>
        </p:txBody>
      </p:sp>
      <p:sp>
        <p:nvSpPr>
          <p:cNvPr id="23" name="Text Box 8"/>
          <p:cNvSpPr txBox="1">
            <a:spLocks noChangeArrowheads="1"/>
          </p:cNvSpPr>
          <p:nvPr/>
        </p:nvSpPr>
        <p:spPr bwMode="auto">
          <a:xfrm>
            <a:off x="6019800" y="2667000"/>
            <a:ext cx="372969" cy="451406"/>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2800" dirty="0" smtClean="0">
                <a:latin typeface="Trebuchet MS"/>
                <a:cs typeface="Trebuchet MS"/>
              </a:rPr>
              <a:t>+</a:t>
            </a:r>
            <a:endParaRPr lang="en-US" sz="2800" dirty="0">
              <a:latin typeface="Trebuchet MS"/>
              <a:cs typeface="Trebuchet MS"/>
            </a:endParaRPr>
          </a:p>
        </p:txBody>
      </p:sp>
      <p:sp>
        <p:nvSpPr>
          <p:cNvPr id="24" name="TextBox 23"/>
          <p:cNvSpPr txBox="1"/>
          <p:nvPr/>
        </p:nvSpPr>
        <p:spPr>
          <a:xfrm>
            <a:off x="6096000" y="5562600"/>
            <a:ext cx="1012817" cy="584776"/>
          </a:xfrm>
          <a:prstGeom prst="rect">
            <a:avLst/>
          </a:prstGeom>
          <a:noFill/>
        </p:spPr>
        <p:txBody>
          <a:bodyPr wrap="none" rtlCol="0">
            <a:spAutoFit/>
          </a:bodyPr>
          <a:lstStyle/>
          <a:p>
            <a:r>
              <a:rPr lang="en-US" sz="1600" dirty="0"/>
              <a:t>p</a:t>
            </a:r>
            <a:r>
              <a:rPr lang="en-US" sz="1600" dirty="0" smtClean="0"/>
              <a:t>olishing </a:t>
            </a:r>
          </a:p>
          <a:p>
            <a:r>
              <a:rPr lang="en-US" sz="1600" dirty="0" smtClean="0"/>
              <a:t>direction</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11513" y="304800"/>
            <a:ext cx="3298825" cy="457200"/>
          </a:xfrm>
          <a:prstGeom prst="rect">
            <a:avLst/>
          </a:prstGeom>
          <a:noFill/>
          <a:ln w="9525">
            <a:noFill/>
            <a:miter lim="800000"/>
            <a:headEnd/>
            <a:tailEnd/>
          </a:ln>
        </p:spPr>
        <p:txBody>
          <a:bodyPr wrap="none">
            <a:spAutoFit/>
          </a:bodyPr>
          <a:lstStyle/>
          <a:p>
            <a:r>
              <a:rPr lang="en-US" sz="2400" i="1" u="sng"/>
              <a:t>Liquid Crystal Displays</a:t>
            </a:r>
          </a:p>
        </p:txBody>
      </p:sp>
      <p:sp>
        <p:nvSpPr>
          <p:cNvPr id="17412" name="Rectangle 4"/>
          <p:cNvSpPr>
            <a:spLocks noChangeArrowheads="1"/>
          </p:cNvSpPr>
          <p:nvPr/>
        </p:nvSpPr>
        <p:spPr bwMode="auto">
          <a:xfrm>
            <a:off x="7467600" y="6324600"/>
            <a:ext cx="1585913" cy="517525"/>
          </a:xfrm>
          <a:prstGeom prst="rect">
            <a:avLst/>
          </a:prstGeom>
          <a:noFill/>
          <a:ln w="9525">
            <a:noFill/>
            <a:miter lim="800000"/>
            <a:headEnd/>
            <a:tailEnd/>
          </a:ln>
        </p:spPr>
        <p:txBody>
          <a:bodyPr wrap="none">
            <a:spAutoFit/>
          </a:bodyPr>
          <a:lstStyle/>
          <a:p>
            <a:pPr algn="ctr" eaLnBrk="0" hangingPunct="0"/>
            <a:r>
              <a:rPr lang="en-US" sz="1400" i="1"/>
              <a:t>Figure 2.16 from </a:t>
            </a:r>
            <a:br>
              <a:rPr lang="en-US" sz="1400" i="1"/>
            </a:br>
            <a:r>
              <a:rPr lang="en-US" sz="1400" i="1"/>
              <a:t>Hearn and Baker</a:t>
            </a:r>
          </a:p>
        </p:txBody>
      </p:sp>
      <p:sp>
        <p:nvSpPr>
          <p:cNvPr id="17413" name="Text Box 5"/>
          <p:cNvSpPr txBox="1">
            <a:spLocks noChangeArrowheads="1"/>
          </p:cNvSpPr>
          <p:nvPr/>
        </p:nvSpPr>
        <p:spPr bwMode="auto">
          <a:xfrm>
            <a:off x="7970838" y="2020888"/>
            <a:ext cx="852487" cy="457200"/>
          </a:xfrm>
          <a:prstGeom prst="rect">
            <a:avLst/>
          </a:prstGeom>
          <a:noFill/>
          <a:ln w="9525">
            <a:noFill/>
            <a:miter lim="800000"/>
            <a:headEnd/>
            <a:tailEnd/>
          </a:ln>
        </p:spPr>
        <p:txBody>
          <a:bodyPr wrap="none">
            <a:spAutoFit/>
          </a:bodyPr>
          <a:lstStyle/>
          <a:p>
            <a:r>
              <a:rPr lang="en-US" sz="2400" i="1"/>
              <a:t>E = 0</a:t>
            </a:r>
          </a:p>
        </p:txBody>
      </p:sp>
      <p:sp>
        <p:nvSpPr>
          <p:cNvPr id="17414" name="Text Box 6"/>
          <p:cNvSpPr txBox="1">
            <a:spLocks noChangeArrowheads="1"/>
          </p:cNvSpPr>
          <p:nvPr/>
        </p:nvSpPr>
        <p:spPr bwMode="auto">
          <a:xfrm>
            <a:off x="7986713" y="4648200"/>
            <a:ext cx="852487" cy="457200"/>
          </a:xfrm>
          <a:prstGeom prst="rect">
            <a:avLst/>
          </a:prstGeom>
          <a:noFill/>
          <a:ln w="9525">
            <a:noFill/>
            <a:miter lim="800000"/>
            <a:headEnd/>
            <a:tailEnd/>
          </a:ln>
        </p:spPr>
        <p:txBody>
          <a:bodyPr wrap="none">
            <a:spAutoFit/>
          </a:bodyPr>
          <a:lstStyle/>
          <a:p>
            <a:r>
              <a:rPr lang="en-US" sz="2400" i="1"/>
              <a:t>E = 0</a:t>
            </a:r>
          </a:p>
        </p:txBody>
      </p:sp>
      <p:sp>
        <p:nvSpPr>
          <p:cNvPr id="17415" name="Line 7"/>
          <p:cNvSpPr>
            <a:spLocks noChangeShapeType="1"/>
          </p:cNvSpPr>
          <p:nvPr/>
        </p:nvSpPr>
        <p:spPr bwMode="auto">
          <a:xfrm flipH="1">
            <a:off x="8367713" y="4800600"/>
            <a:ext cx="76200" cy="152400"/>
          </a:xfrm>
          <a:prstGeom prst="line">
            <a:avLst/>
          </a:prstGeom>
          <a:noFill/>
          <a:ln w="28575">
            <a:solidFill>
              <a:schemeClr val="tx1"/>
            </a:solidFill>
            <a:round/>
            <a:headEnd/>
            <a:tailEnd/>
          </a:ln>
        </p:spPr>
        <p:txBody>
          <a:bodyPr/>
          <a:lstStyle/>
          <a:p>
            <a:endParaRPr lang="en-US"/>
          </a:p>
        </p:txBody>
      </p:sp>
      <p:sp>
        <p:nvSpPr>
          <p:cNvPr id="17416" name="Text Box 8"/>
          <p:cNvSpPr txBox="1">
            <a:spLocks noChangeArrowheads="1"/>
          </p:cNvSpPr>
          <p:nvPr/>
        </p:nvSpPr>
        <p:spPr bwMode="auto">
          <a:xfrm>
            <a:off x="573088" y="6384925"/>
            <a:ext cx="5446712" cy="396875"/>
          </a:xfrm>
          <a:prstGeom prst="rect">
            <a:avLst/>
          </a:prstGeom>
          <a:noFill/>
          <a:ln w="9525">
            <a:noFill/>
            <a:miter lim="800000"/>
            <a:headEnd/>
            <a:tailEnd/>
          </a:ln>
        </p:spPr>
        <p:txBody>
          <a:bodyPr wrap="none">
            <a:spAutoFit/>
          </a:bodyPr>
          <a:lstStyle/>
          <a:p>
            <a:r>
              <a:rPr lang="en-US" sz="2000" b="1"/>
              <a:t>What is the physical reason for LC rotation ?</a:t>
            </a:r>
          </a:p>
        </p:txBody>
      </p:sp>
      <p:sp>
        <p:nvSpPr>
          <p:cNvPr id="125961" name="Rectangle 9"/>
          <p:cNvSpPr>
            <a:spLocks noChangeArrowheads="1"/>
          </p:cNvSpPr>
          <p:nvPr/>
        </p:nvSpPr>
        <p:spPr bwMode="auto">
          <a:xfrm>
            <a:off x="152400" y="4267200"/>
            <a:ext cx="2209800" cy="1411288"/>
          </a:xfrm>
          <a:prstGeom prst="rect">
            <a:avLst/>
          </a:prstGeom>
          <a:noFill/>
          <a:ln w="9525">
            <a:noFill/>
            <a:miter lim="800000"/>
            <a:headEnd/>
            <a:tailEnd/>
          </a:ln>
        </p:spPr>
        <p:txBody>
          <a:bodyPr>
            <a:spAutoFit/>
          </a:bodyPr>
          <a:lstStyle/>
          <a:p>
            <a:pPr algn="ctr">
              <a:spcBef>
                <a:spcPct val="20000"/>
              </a:spcBef>
            </a:pPr>
            <a:r>
              <a:rPr lang="en-US" sz="1400"/>
              <a:t>LC dielectric anisotropy allows control of molecular orientation by the external E-field.</a:t>
            </a:r>
          </a:p>
          <a:p>
            <a:pPr algn="ctr">
              <a:spcBef>
                <a:spcPct val="20000"/>
              </a:spcBef>
            </a:pPr>
            <a:r>
              <a:rPr lang="en-US" sz="1400"/>
              <a:t> Molecules rotate to minimize stored energy </a:t>
            </a:r>
          </a:p>
        </p:txBody>
      </p:sp>
      <p:pic>
        <p:nvPicPr>
          <p:cNvPr id="10" name="Picture 9"/>
          <p:cNvPicPr>
            <a:picLocks noChangeAspect="1"/>
          </p:cNvPicPr>
          <p:nvPr/>
        </p:nvPicPr>
        <p:blipFill>
          <a:blip r:embed="rId2" cstate="print"/>
          <a:stretch>
            <a:fillRect/>
          </a:stretch>
        </p:blipFill>
        <p:spPr>
          <a:xfrm>
            <a:off x="1981200" y="533400"/>
            <a:ext cx="5334000" cy="5827059"/>
          </a:xfrm>
          <a:prstGeom prst="rect">
            <a:avLst/>
          </a:prstGeom>
        </p:spPr>
      </p:pic>
      <p:sp>
        <p:nvSpPr>
          <p:cNvPr id="11" name="Rectangle 10"/>
          <p:cNvSpPr/>
          <p:nvPr/>
        </p:nvSpPr>
        <p:spPr>
          <a:xfrm>
            <a:off x="5800073" y="3224197"/>
            <a:ext cx="3343927" cy="646331"/>
          </a:xfrm>
          <a:prstGeom prst="rect">
            <a:avLst/>
          </a:prstGeom>
        </p:spPr>
        <p:txBody>
          <a:bodyPr wrap="square">
            <a:spAutoFit/>
          </a:bodyPr>
          <a:lstStyle/>
          <a:p>
            <a:r>
              <a:rPr lang="en-US" sz="900" dirty="0">
                <a:latin typeface="Verdana" pitchFamily="34" charset="0"/>
                <a:ea typeface="Verdana" pitchFamily="34" charset="0"/>
                <a:cs typeface="Verdana" pitchFamily="34" charset="0"/>
              </a:rPr>
              <a:t>© Prentice Hall / Pearson PLC. All rights reserved. This content is excluded from </a:t>
            </a:r>
            <a:r>
              <a:rPr lang="en-US" sz="900" dirty="0" smtClean="0">
                <a:latin typeface="Verdana" pitchFamily="34" charset="0"/>
                <a:ea typeface="Verdana" pitchFamily="34" charset="0"/>
                <a:cs typeface="Verdana" pitchFamily="34" charset="0"/>
              </a:rPr>
              <a:t>our Creative </a:t>
            </a:r>
            <a:r>
              <a:rPr lang="en-US" sz="900" dirty="0">
                <a:latin typeface="Verdana" pitchFamily="34" charset="0"/>
                <a:ea typeface="Verdana" pitchFamily="34" charset="0"/>
                <a:cs typeface="Verdana" pitchFamily="34" charset="0"/>
              </a:rPr>
              <a:t>Commons license. For more information, see </a:t>
            </a:r>
            <a:r>
              <a:rPr lang="en-US" sz="900" dirty="0">
                <a:latin typeface="Verdana" pitchFamily="34" charset="0"/>
                <a:ea typeface="Verdana" pitchFamily="34" charset="0"/>
                <a:cs typeface="Verdana" pitchFamily="34" charset="0"/>
                <a:hlinkClick r:id="rId3"/>
              </a:rPr>
              <a:t>http://ocw.mit.edu/fairuse</a:t>
            </a:r>
            <a:r>
              <a:rPr lang="en-US" sz="900" dirty="0">
                <a:latin typeface="Verdana" pitchFamily="34" charset="0"/>
                <a:ea typeface="Verdana" pitchFamily="34" charset="0"/>
                <a:cs typeface="Verdan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61"/>
                                        </p:tgtEl>
                                        <p:attrNameLst>
                                          <p:attrName>style.visibility</p:attrName>
                                        </p:attrNameLst>
                                      </p:cBhvr>
                                      <p:to>
                                        <p:strVal val="visible"/>
                                      </p:to>
                                    </p:set>
                                    <p:animEffect transition="in" filter="fade">
                                      <p:cBhvr>
                                        <p:cTn id="7" dur="2000"/>
                                        <p:tgtEl>
                                          <p:spTgt spid="125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11513" y="70874"/>
            <a:ext cx="3298825" cy="457200"/>
          </a:xfrm>
          <a:prstGeom prst="rect">
            <a:avLst/>
          </a:prstGeom>
          <a:noFill/>
          <a:ln w="9525">
            <a:noFill/>
            <a:miter lim="800000"/>
            <a:headEnd/>
            <a:tailEnd/>
          </a:ln>
        </p:spPr>
        <p:txBody>
          <a:bodyPr wrap="none">
            <a:spAutoFit/>
          </a:bodyPr>
          <a:lstStyle/>
          <a:p>
            <a:r>
              <a:rPr lang="en-US" sz="2400" i="1" u="sng"/>
              <a:t>Liquid Crystal Displays</a:t>
            </a:r>
          </a:p>
        </p:txBody>
      </p:sp>
      <p:sp>
        <p:nvSpPr>
          <p:cNvPr id="5124" name="Rectangle 5"/>
          <p:cNvSpPr>
            <a:spLocks noChangeArrowheads="1"/>
          </p:cNvSpPr>
          <p:nvPr/>
        </p:nvSpPr>
        <p:spPr bwMode="auto">
          <a:xfrm>
            <a:off x="7707313" y="6340475"/>
            <a:ext cx="1436687" cy="517525"/>
          </a:xfrm>
          <a:prstGeom prst="rect">
            <a:avLst/>
          </a:prstGeom>
          <a:noFill/>
          <a:ln w="9525">
            <a:noFill/>
            <a:miter lim="800000"/>
            <a:headEnd/>
            <a:tailEnd/>
          </a:ln>
        </p:spPr>
        <p:txBody>
          <a:bodyPr wrap="none">
            <a:spAutoFit/>
          </a:bodyPr>
          <a:lstStyle/>
          <a:p>
            <a:pPr eaLnBrk="0" hangingPunct="0"/>
            <a:r>
              <a:rPr lang="en-US" sz="1400">
                <a:latin typeface="Times New Roman" pitchFamily="18" charset="0"/>
              </a:rPr>
              <a:t>Figure 2.16 from </a:t>
            </a:r>
            <a:br>
              <a:rPr lang="en-US" sz="1400">
                <a:latin typeface="Times New Roman" pitchFamily="18" charset="0"/>
              </a:rPr>
            </a:br>
            <a:r>
              <a:rPr lang="en-US" sz="1400">
                <a:latin typeface="Times New Roman" pitchFamily="18" charset="0"/>
              </a:rPr>
              <a:t>Hearn and Baker</a:t>
            </a:r>
          </a:p>
        </p:txBody>
      </p:sp>
      <p:sp>
        <p:nvSpPr>
          <p:cNvPr id="5128" name="Text Box 9"/>
          <p:cNvSpPr txBox="1">
            <a:spLocks noChangeArrowheads="1"/>
          </p:cNvSpPr>
          <p:nvPr/>
        </p:nvSpPr>
        <p:spPr bwMode="auto">
          <a:xfrm>
            <a:off x="76200" y="6400800"/>
            <a:ext cx="5719763" cy="457200"/>
          </a:xfrm>
          <a:prstGeom prst="rect">
            <a:avLst/>
          </a:prstGeom>
          <a:noFill/>
          <a:ln w="9525">
            <a:noFill/>
            <a:miter lim="800000"/>
            <a:headEnd/>
            <a:tailEnd/>
          </a:ln>
        </p:spPr>
        <p:txBody>
          <a:bodyPr wrap="none">
            <a:spAutoFit/>
          </a:bodyPr>
          <a:lstStyle/>
          <a:p>
            <a:r>
              <a:rPr lang="en-US" sz="2400" dirty="0"/>
              <a:t>How can a material rotate polarization ?</a:t>
            </a:r>
          </a:p>
        </p:txBody>
      </p:sp>
      <p:pic>
        <p:nvPicPr>
          <p:cNvPr id="2" name="Picture 1" descr="latex-image-1.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30110" y="1550319"/>
            <a:ext cx="914400" cy="266700"/>
          </a:xfrm>
          <a:prstGeom prst="rect">
            <a:avLst/>
          </a:prstGeom>
        </p:spPr>
      </p:pic>
      <p:pic>
        <p:nvPicPr>
          <p:cNvPr id="3" name="Picture 2" descr="latex-image-1.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08098" y="4319474"/>
            <a:ext cx="914400" cy="342900"/>
          </a:xfrm>
          <a:prstGeom prst="rect">
            <a:avLst/>
          </a:prstGeom>
        </p:spPr>
      </p:pic>
      <p:pic>
        <p:nvPicPr>
          <p:cNvPr id="11" name="Picture 10"/>
          <p:cNvPicPr>
            <a:picLocks noChangeAspect="1"/>
          </p:cNvPicPr>
          <p:nvPr/>
        </p:nvPicPr>
        <p:blipFill>
          <a:blip r:embed="rId4" cstate="print"/>
          <a:stretch>
            <a:fillRect/>
          </a:stretch>
        </p:blipFill>
        <p:spPr>
          <a:xfrm>
            <a:off x="2057400" y="203777"/>
            <a:ext cx="5334000" cy="5827059"/>
          </a:xfrm>
          <a:prstGeom prst="rect">
            <a:avLst/>
          </a:prstGeom>
        </p:spPr>
      </p:pic>
      <p:sp>
        <p:nvSpPr>
          <p:cNvPr id="4" name="Rectangle 3"/>
          <p:cNvSpPr/>
          <p:nvPr/>
        </p:nvSpPr>
        <p:spPr>
          <a:xfrm>
            <a:off x="2387023" y="5924868"/>
            <a:ext cx="5427921" cy="369332"/>
          </a:xfrm>
          <a:prstGeom prst="rect">
            <a:avLst/>
          </a:prstGeom>
        </p:spPr>
        <p:txBody>
          <a:bodyPr wrap="square">
            <a:spAutoFit/>
          </a:bodyPr>
          <a:lstStyle/>
          <a:p>
            <a:r>
              <a:rPr lang="en-US" sz="900" dirty="0">
                <a:latin typeface="Verdana" pitchFamily="34" charset="0"/>
                <a:ea typeface="Verdana" pitchFamily="34" charset="0"/>
                <a:cs typeface="Verdana" pitchFamily="34" charset="0"/>
              </a:rPr>
              <a:t>© Prentice Hall / Pearson PLC. All rights reserved. This content is excluded from </a:t>
            </a:r>
            <a:r>
              <a:rPr lang="en-US" sz="900" dirty="0" smtClean="0">
                <a:latin typeface="Verdana" pitchFamily="34" charset="0"/>
                <a:ea typeface="Verdana" pitchFamily="34" charset="0"/>
                <a:cs typeface="Verdana" pitchFamily="34" charset="0"/>
              </a:rPr>
              <a:t>our Creative </a:t>
            </a:r>
            <a:r>
              <a:rPr lang="en-US" sz="900" dirty="0">
                <a:latin typeface="Verdana" pitchFamily="34" charset="0"/>
                <a:ea typeface="Verdana" pitchFamily="34" charset="0"/>
                <a:cs typeface="Verdana" pitchFamily="34" charset="0"/>
              </a:rPr>
              <a:t>Commons license. For more information, see </a:t>
            </a:r>
            <a:r>
              <a:rPr lang="en-US" sz="900" dirty="0">
                <a:latin typeface="Verdana" pitchFamily="34" charset="0"/>
                <a:ea typeface="Verdana" pitchFamily="34" charset="0"/>
                <a:cs typeface="Verdana" pitchFamily="34" charset="0"/>
                <a:hlinkClick r:id="rId5"/>
              </a:rPr>
              <a:t>http://ocw.mit.edu/fairuse</a:t>
            </a:r>
            <a:r>
              <a:rPr lang="en-US" sz="900" dirty="0">
                <a:latin typeface="Verdana" pitchFamily="34" charset="0"/>
                <a:ea typeface="Verdana" pitchFamily="34" charset="0"/>
                <a:cs typeface="Verdana" pitchFamily="34" charset="0"/>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73"/>
          <p:cNvPicPr>
            <a:picLocks noChangeAspect="1"/>
          </p:cNvPicPr>
          <p:nvPr/>
        </p:nvPicPr>
        <p:blipFill>
          <a:blip r:embed="rId2" cstate="print"/>
          <a:stretch>
            <a:fillRect/>
          </a:stretch>
        </p:blipFill>
        <p:spPr>
          <a:xfrm>
            <a:off x="723900" y="5626100"/>
            <a:ext cx="4394200" cy="774700"/>
          </a:xfrm>
          <a:prstGeom prst="rect">
            <a:avLst/>
          </a:prstGeom>
        </p:spPr>
      </p:pic>
      <p:pic>
        <p:nvPicPr>
          <p:cNvPr id="173" name="Picture 172"/>
          <p:cNvPicPr>
            <a:picLocks noChangeAspect="1"/>
          </p:cNvPicPr>
          <p:nvPr/>
        </p:nvPicPr>
        <p:blipFill>
          <a:blip r:embed="rId2" cstate="print"/>
          <a:stretch>
            <a:fillRect/>
          </a:stretch>
        </p:blipFill>
        <p:spPr>
          <a:xfrm>
            <a:off x="850900" y="4343400"/>
            <a:ext cx="4394200" cy="774700"/>
          </a:xfrm>
          <a:prstGeom prst="rect">
            <a:avLst/>
          </a:prstGeom>
        </p:spPr>
      </p:pic>
      <p:pic>
        <p:nvPicPr>
          <p:cNvPr id="172" name="Picture 171"/>
          <p:cNvPicPr>
            <a:picLocks noChangeAspect="1"/>
          </p:cNvPicPr>
          <p:nvPr/>
        </p:nvPicPr>
        <p:blipFill>
          <a:blip r:embed="rId2" cstate="print"/>
          <a:stretch>
            <a:fillRect/>
          </a:stretch>
        </p:blipFill>
        <p:spPr>
          <a:xfrm>
            <a:off x="723900" y="2730500"/>
            <a:ext cx="4394200" cy="774700"/>
          </a:xfrm>
          <a:prstGeom prst="rect">
            <a:avLst/>
          </a:prstGeom>
        </p:spPr>
      </p:pic>
      <p:pic>
        <p:nvPicPr>
          <p:cNvPr id="2" name="Picture 1"/>
          <p:cNvPicPr>
            <a:picLocks noChangeAspect="1"/>
          </p:cNvPicPr>
          <p:nvPr/>
        </p:nvPicPr>
        <p:blipFill>
          <a:blip r:embed="rId2" cstate="print"/>
          <a:stretch>
            <a:fillRect/>
          </a:stretch>
        </p:blipFill>
        <p:spPr>
          <a:xfrm>
            <a:off x="850900" y="1371600"/>
            <a:ext cx="4394200" cy="774700"/>
          </a:xfrm>
          <a:prstGeom prst="rect">
            <a:avLst/>
          </a:prstGeom>
        </p:spPr>
      </p:pic>
      <p:sp>
        <p:nvSpPr>
          <p:cNvPr id="2056" name="Text Box 6"/>
          <p:cNvSpPr txBox="1">
            <a:spLocks noChangeArrowheads="1"/>
          </p:cNvSpPr>
          <p:nvPr/>
        </p:nvSpPr>
        <p:spPr bwMode="auto">
          <a:xfrm>
            <a:off x="3276600" y="304800"/>
            <a:ext cx="4522392" cy="461665"/>
          </a:xfrm>
          <a:prstGeom prst="rect">
            <a:avLst/>
          </a:prstGeom>
          <a:noFill/>
          <a:ln w="9525">
            <a:noFill/>
            <a:miter lim="800000"/>
            <a:headEnd/>
            <a:tailEnd/>
          </a:ln>
        </p:spPr>
        <p:txBody>
          <a:bodyPr wrap="none">
            <a:spAutoFit/>
          </a:bodyPr>
          <a:lstStyle/>
          <a:p>
            <a:r>
              <a:rPr lang="en-US" sz="2400" i="1" u="sng" dirty="0" smtClean="0"/>
              <a:t>Anisotropic Dielectric Constant</a:t>
            </a:r>
            <a:endParaRPr lang="en-US" sz="2400" i="1" u="sng" dirty="0"/>
          </a:p>
        </p:txBody>
      </p:sp>
      <p:grpSp>
        <p:nvGrpSpPr>
          <p:cNvPr id="2060" name="Group 90"/>
          <p:cNvGrpSpPr>
            <a:grpSpLocks/>
          </p:cNvGrpSpPr>
          <p:nvPr/>
        </p:nvGrpSpPr>
        <p:grpSpPr bwMode="auto">
          <a:xfrm>
            <a:off x="1508125" y="2776538"/>
            <a:ext cx="3240088" cy="519112"/>
            <a:chOff x="1900" y="537"/>
            <a:chExt cx="2041" cy="327"/>
          </a:xfrm>
        </p:grpSpPr>
        <p:sp>
          <p:nvSpPr>
            <p:cNvPr id="2172" name="Text Box 65"/>
            <p:cNvSpPr txBox="1">
              <a:spLocks noChangeArrowheads="1"/>
            </p:cNvSpPr>
            <p:nvPr/>
          </p:nvSpPr>
          <p:spPr bwMode="auto">
            <a:xfrm flipH="1">
              <a:off x="223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3" name="Text Box 66"/>
            <p:cNvSpPr txBox="1">
              <a:spLocks noChangeArrowheads="1"/>
            </p:cNvSpPr>
            <p:nvPr/>
          </p:nvSpPr>
          <p:spPr bwMode="auto">
            <a:xfrm flipH="1">
              <a:off x="242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4" name="Text Box 67"/>
            <p:cNvSpPr txBox="1">
              <a:spLocks noChangeArrowheads="1"/>
            </p:cNvSpPr>
            <p:nvPr/>
          </p:nvSpPr>
          <p:spPr bwMode="auto">
            <a:xfrm flipH="1">
              <a:off x="262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5" name="Text Box 68"/>
            <p:cNvSpPr txBox="1">
              <a:spLocks noChangeArrowheads="1"/>
            </p:cNvSpPr>
            <p:nvPr/>
          </p:nvSpPr>
          <p:spPr bwMode="auto">
            <a:xfrm flipH="1">
              <a:off x="281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6" name="Text Box 69"/>
            <p:cNvSpPr txBox="1">
              <a:spLocks noChangeArrowheads="1"/>
            </p:cNvSpPr>
            <p:nvPr/>
          </p:nvSpPr>
          <p:spPr bwMode="auto">
            <a:xfrm flipH="1">
              <a:off x="3004"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7" name="Text Box 70"/>
            <p:cNvSpPr txBox="1">
              <a:spLocks noChangeArrowheads="1"/>
            </p:cNvSpPr>
            <p:nvPr/>
          </p:nvSpPr>
          <p:spPr bwMode="auto">
            <a:xfrm flipH="1">
              <a:off x="319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8" name="Text Box 71"/>
            <p:cNvSpPr txBox="1">
              <a:spLocks noChangeArrowheads="1"/>
            </p:cNvSpPr>
            <p:nvPr/>
          </p:nvSpPr>
          <p:spPr bwMode="auto">
            <a:xfrm flipH="1">
              <a:off x="338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9" name="Text Box 72"/>
            <p:cNvSpPr txBox="1">
              <a:spLocks noChangeArrowheads="1"/>
            </p:cNvSpPr>
            <p:nvPr/>
          </p:nvSpPr>
          <p:spPr bwMode="auto">
            <a:xfrm flipH="1">
              <a:off x="358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0" name="Text Box 73"/>
            <p:cNvSpPr txBox="1">
              <a:spLocks noChangeArrowheads="1"/>
            </p:cNvSpPr>
            <p:nvPr/>
          </p:nvSpPr>
          <p:spPr bwMode="auto">
            <a:xfrm flipH="1">
              <a:off x="1900"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1" name="Text Box 74"/>
            <p:cNvSpPr txBox="1">
              <a:spLocks noChangeArrowheads="1"/>
            </p:cNvSpPr>
            <p:nvPr/>
          </p:nvSpPr>
          <p:spPr bwMode="auto">
            <a:xfrm flipH="1">
              <a:off x="209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2" name="Text Box 75"/>
            <p:cNvSpPr txBox="1">
              <a:spLocks noChangeArrowheads="1"/>
            </p:cNvSpPr>
            <p:nvPr/>
          </p:nvSpPr>
          <p:spPr bwMode="auto">
            <a:xfrm flipH="1">
              <a:off x="228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3" name="Text Box 76"/>
            <p:cNvSpPr txBox="1">
              <a:spLocks noChangeArrowheads="1"/>
            </p:cNvSpPr>
            <p:nvPr/>
          </p:nvSpPr>
          <p:spPr bwMode="auto">
            <a:xfrm flipH="1">
              <a:off x="24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4" name="Text Box 77"/>
            <p:cNvSpPr txBox="1">
              <a:spLocks noChangeArrowheads="1"/>
            </p:cNvSpPr>
            <p:nvPr/>
          </p:nvSpPr>
          <p:spPr bwMode="auto">
            <a:xfrm flipH="1">
              <a:off x="2668"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5" name="Text Box 78"/>
            <p:cNvSpPr txBox="1">
              <a:spLocks noChangeArrowheads="1"/>
            </p:cNvSpPr>
            <p:nvPr/>
          </p:nvSpPr>
          <p:spPr bwMode="auto">
            <a:xfrm flipH="1">
              <a:off x="28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6" name="Text Box 79"/>
            <p:cNvSpPr txBox="1">
              <a:spLocks noChangeArrowheads="1"/>
            </p:cNvSpPr>
            <p:nvPr/>
          </p:nvSpPr>
          <p:spPr bwMode="auto">
            <a:xfrm flipH="1">
              <a:off x="305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7" name="Text Box 80"/>
            <p:cNvSpPr txBox="1">
              <a:spLocks noChangeArrowheads="1"/>
            </p:cNvSpPr>
            <p:nvPr/>
          </p:nvSpPr>
          <p:spPr bwMode="auto">
            <a:xfrm flipH="1">
              <a:off x="324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8" name="Text Box 81"/>
            <p:cNvSpPr txBox="1">
              <a:spLocks noChangeArrowheads="1"/>
            </p:cNvSpPr>
            <p:nvPr/>
          </p:nvSpPr>
          <p:spPr bwMode="auto">
            <a:xfrm flipH="1">
              <a:off x="343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9" name="Text Box 82"/>
            <p:cNvSpPr txBox="1">
              <a:spLocks noChangeArrowheads="1"/>
            </p:cNvSpPr>
            <p:nvPr/>
          </p:nvSpPr>
          <p:spPr bwMode="auto">
            <a:xfrm flipH="1">
              <a:off x="377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61" name="Group 89"/>
          <p:cNvGrpSpPr>
            <a:grpSpLocks/>
          </p:cNvGrpSpPr>
          <p:nvPr/>
        </p:nvGrpSpPr>
        <p:grpSpPr bwMode="auto">
          <a:xfrm>
            <a:off x="1533525" y="1481138"/>
            <a:ext cx="3276600" cy="519112"/>
            <a:chOff x="1916" y="1353"/>
            <a:chExt cx="2064" cy="327"/>
          </a:xfrm>
        </p:grpSpPr>
        <p:sp>
          <p:nvSpPr>
            <p:cNvPr id="2153" name="Text Box 23"/>
            <p:cNvSpPr txBox="1">
              <a:spLocks noChangeArrowheads="1"/>
            </p:cNvSpPr>
            <p:nvPr/>
          </p:nvSpPr>
          <p:spPr bwMode="auto">
            <a:xfrm flipH="1">
              <a:off x="191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54" name="Text Box 24"/>
            <p:cNvSpPr txBox="1">
              <a:spLocks noChangeArrowheads="1"/>
            </p:cNvSpPr>
            <p:nvPr/>
          </p:nvSpPr>
          <p:spPr bwMode="auto">
            <a:xfrm flipH="1">
              <a:off x="210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55" name="Text Box 25"/>
            <p:cNvSpPr txBox="1">
              <a:spLocks noChangeArrowheads="1"/>
            </p:cNvSpPr>
            <p:nvPr/>
          </p:nvSpPr>
          <p:spPr bwMode="auto">
            <a:xfrm flipH="1">
              <a:off x="230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56" name="Text Box 26"/>
            <p:cNvSpPr txBox="1">
              <a:spLocks noChangeArrowheads="1"/>
            </p:cNvSpPr>
            <p:nvPr/>
          </p:nvSpPr>
          <p:spPr bwMode="auto">
            <a:xfrm flipH="1">
              <a:off x="249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57" name="Text Box 27"/>
            <p:cNvSpPr txBox="1">
              <a:spLocks noChangeArrowheads="1"/>
            </p:cNvSpPr>
            <p:nvPr/>
          </p:nvSpPr>
          <p:spPr bwMode="auto">
            <a:xfrm flipH="1">
              <a:off x="2684"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58" name="Text Box 28"/>
            <p:cNvSpPr txBox="1">
              <a:spLocks noChangeArrowheads="1"/>
            </p:cNvSpPr>
            <p:nvPr/>
          </p:nvSpPr>
          <p:spPr bwMode="auto">
            <a:xfrm flipH="1">
              <a:off x="287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59" name="Text Box 29"/>
            <p:cNvSpPr txBox="1">
              <a:spLocks noChangeArrowheads="1"/>
            </p:cNvSpPr>
            <p:nvPr/>
          </p:nvSpPr>
          <p:spPr bwMode="auto">
            <a:xfrm flipH="1">
              <a:off x="306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0" name="Text Box 30"/>
            <p:cNvSpPr txBox="1">
              <a:spLocks noChangeArrowheads="1"/>
            </p:cNvSpPr>
            <p:nvPr/>
          </p:nvSpPr>
          <p:spPr bwMode="auto">
            <a:xfrm flipH="1">
              <a:off x="326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1" name="Text Box 31"/>
            <p:cNvSpPr txBox="1">
              <a:spLocks noChangeArrowheads="1"/>
            </p:cNvSpPr>
            <p:nvPr/>
          </p:nvSpPr>
          <p:spPr bwMode="auto">
            <a:xfrm flipH="1">
              <a:off x="345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2" name="Text Box 32"/>
            <p:cNvSpPr txBox="1">
              <a:spLocks noChangeArrowheads="1"/>
            </p:cNvSpPr>
            <p:nvPr/>
          </p:nvSpPr>
          <p:spPr bwMode="auto">
            <a:xfrm flipH="1">
              <a:off x="3644" y="1449"/>
              <a:ext cx="192" cy="231"/>
            </a:xfrm>
            <a:prstGeom prst="rect">
              <a:avLst/>
            </a:prstGeom>
            <a:noFill/>
            <a:ln w="9525">
              <a:noFill/>
              <a:miter lim="800000"/>
              <a:headEnd/>
              <a:tailEnd/>
            </a:ln>
          </p:spPr>
          <p:txBody>
            <a:bodyPr wrap="none">
              <a:spAutoFit/>
            </a:bodyPr>
            <a:lstStyle/>
            <a:p>
              <a:r>
                <a:rPr lang="en-US" dirty="0">
                  <a:solidFill>
                    <a:schemeClr val="accent2"/>
                  </a:solidFill>
                </a:rPr>
                <a:t>+</a:t>
              </a:r>
            </a:p>
          </p:txBody>
        </p:sp>
        <p:sp>
          <p:nvSpPr>
            <p:cNvPr id="2163" name="Text Box 33"/>
            <p:cNvSpPr txBox="1">
              <a:spLocks noChangeArrowheads="1"/>
            </p:cNvSpPr>
            <p:nvPr/>
          </p:nvSpPr>
          <p:spPr bwMode="auto">
            <a:xfrm flipH="1">
              <a:off x="225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4" name="Text Box 34"/>
            <p:cNvSpPr txBox="1">
              <a:spLocks noChangeArrowheads="1"/>
            </p:cNvSpPr>
            <p:nvPr/>
          </p:nvSpPr>
          <p:spPr bwMode="auto">
            <a:xfrm flipH="1">
              <a:off x="244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5" name="Text Box 35"/>
            <p:cNvSpPr txBox="1">
              <a:spLocks noChangeArrowheads="1"/>
            </p:cNvSpPr>
            <p:nvPr/>
          </p:nvSpPr>
          <p:spPr bwMode="auto">
            <a:xfrm flipH="1">
              <a:off x="263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6" name="Text Box 36"/>
            <p:cNvSpPr txBox="1">
              <a:spLocks noChangeArrowheads="1"/>
            </p:cNvSpPr>
            <p:nvPr/>
          </p:nvSpPr>
          <p:spPr bwMode="auto">
            <a:xfrm flipH="1">
              <a:off x="282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7" name="Text Box 37"/>
            <p:cNvSpPr txBox="1">
              <a:spLocks noChangeArrowheads="1"/>
            </p:cNvSpPr>
            <p:nvPr/>
          </p:nvSpPr>
          <p:spPr bwMode="auto">
            <a:xfrm flipH="1">
              <a:off x="3020"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8" name="Text Box 38"/>
            <p:cNvSpPr txBox="1">
              <a:spLocks noChangeArrowheads="1"/>
            </p:cNvSpPr>
            <p:nvPr/>
          </p:nvSpPr>
          <p:spPr bwMode="auto">
            <a:xfrm flipH="1">
              <a:off x="321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69" name="Text Box 39"/>
            <p:cNvSpPr txBox="1">
              <a:spLocks noChangeArrowheads="1"/>
            </p:cNvSpPr>
            <p:nvPr/>
          </p:nvSpPr>
          <p:spPr bwMode="auto">
            <a:xfrm flipH="1">
              <a:off x="340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70" name="Text Box 40"/>
            <p:cNvSpPr txBox="1">
              <a:spLocks noChangeArrowheads="1"/>
            </p:cNvSpPr>
            <p:nvPr/>
          </p:nvSpPr>
          <p:spPr bwMode="auto">
            <a:xfrm flipH="1">
              <a:off x="359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71" name="Text Box 41"/>
            <p:cNvSpPr txBox="1">
              <a:spLocks noChangeArrowheads="1"/>
            </p:cNvSpPr>
            <p:nvPr/>
          </p:nvSpPr>
          <p:spPr bwMode="auto">
            <a:xfrm flipH="1">
              <a:off x="378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grpSp>
      <p:sp>
        <p:nvSpPr>
          <p:cNvPr id="2062" name="Text Box 70"/>
          <p:cNvSpPr txBox="1">
            <a:spLocks noChangeArrowheads="1"/>
          </p:cNvSpPr>
          <p:nvPr/>
        </p:nvSpPr>
        <p:spPr bwMode="auto">
          <a:xfrm>
            <a:off x="776288" y="1447800"/>
            <a:ext cx="339725" cy="369888"/>
          </a:xfrm>
          <a:prstGeom prst="rect">
            <a:avLst/>
          </a:prstGeom>
          <a:noFill/>
          <a:ln w="9525">
            <a:noFill/>
            <a:miter lim="800000"/>
            <a:headEnd/>
            <a:tailEnd/>
          </a:ln>
        </p:spPr>
        <p:txBody>
          <a:bodyPr>
            <a:spAutoFit/>
          </a:bodyPr>
          <a:lstStyle/>
          <a:p>
            <a:r>
              <a:rPr lang="en-US" i="1">
                <a:latin typeface="Times New Roman" pitchFamily="18" charset="0"/>
              </a:rPr>
              <a:t>A</a:t>
            </a:r>
          </a:p>
        </p:txBody>
      </p:sp>
      <p:sp>
        <p:nvSpPr>
          <p:cNvPr id="2063" name="Line 71"/>
          <p:cNvSpPr>
            <a:spLocks noChangeShapeType="1"/>
          </p:cNvSpPr>
          <p:nvPr/>
        </p:nvSpPr>
        <p:spPr bwMode="auto">
          <a:xfrm flipV="1">
            <a:off x="627063" y="2027238"/>
            <a:ext cx="0" cy="1198562"/>
          </a:xfrm>
          <a:prstGeom prst="line">
            <a:avLst/>
          </a:prstGeom>
          <a:noFill/>
          <a:ln w="19050">
            <a:solidFill>
              <a:schemeClr val="tx1"/>
            </a:solidFill>
            <a:round/>
            <a:headEnd type="triangle" w="med" len="med"/>
            <a:tailEnd type="triangle" w="med" len="med"/>
          </a:ln>
        </p:spPr>
        <p:txBody>
          <a:bodyPr/>
          <a:lstStyle/>
          <a:p>
            <a:endParaRPr lang="en-US"/>
          </a:p>
        </p:txBody>
      </p:sp>
      <p:sp>
        <p:nvSpPr>
          <p:cNvPr id="2064" name="Text Box 72"/>
          <p:cNvSpPr txBox="1">
            <a:spLocks noChangeArrowheads="1"/>
          </p:cNvSpPr>
          <p:nvPr/>
        </p:nvSpPr>
        <p:spPr bwMode="auto">
          <a:xfrm>
            <a:off x="317500" y="2428875"/>
            <a:ext cx="300038" cy="369888"/>
          </a:xfrm>
          <a:prstGeom prst="rect">
            <a:avLst/>
          </a:prstGeom>
          <a:noFill/>
          <a:ln w="9525">
            <a:noFill/>
            <a:miter lim="800000"/>
            <a:headEnd/>
            <a:tailEnd/>
          </a:ln>
        </p:spPr>
        <p:txBody>
          <a:bodyPr wrap="none">
            <a:spAutoFit/>
          </a:bodyPr>
          <a:lstStyle/>
          <a:p>
            <a:r>
              <a:rPr lang="en-US" i="1">
                <a:latin typeface="Times New Roman" pitchFamily="18" charset="0"/>
              </a:rPr>
              <a:t>d</a:t>
            </a:r>
          </a:p>
        </p:txBody>
      </p:sp>
      <p:sp>
        <p:nvSpPr>
          <p:cNvPr id="74" name="Oval 73"/>
          <p:cNvSpPr/>
          <p:nvPr/>
        </p:nvSpPr>
        <p:spPr>
          <a:xfrm>
            <a:off x="18415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Oval 74"/>
          <p:cNvSpPr/>
          <p:nvPr/>
        </p:nvSpPr>
        <p:spPr>
          <a:xfrm>
            <a:off x="21463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p:cNvSpPr/>
          <p:nvPr/>
        </p:nvSpPr>
        <p:spPr>
          <a:xfrm>
            <a:off x="24511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a:xfrm>
            <a:off x="27559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Oval 77"/>
          <p:cNvSpPr/>
          <p:nvPr/>
        </p:nvSpPr>
        <p:spPr>
          <a:xfrm>
            <a:off x="30607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Oval 78"/>
          <p:cNvSpPr/>
          <p:nvPr/>
        </p:nvSpPr>
        <p:spPr>
          <a:xfrm>
            <a:off x="33655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Oval 79"/>
          <p:cNvSpPr/>
          <p:nvPr/>
        </p:nvSpPr>
        <p:spPr>
          <a:xfrm>
            <a:off x="36703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80"/>
          <p:cNvSpPr/>
          <p:nvPr/>
        </p:nvSpPr>
        <p:spPr>
          <a:xfrm>
            <a:off x="39751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p:cNvSpPr/>
          <p:nvPr/>
        </p:nvSpPr>
        <p:spPr>
          <a:xfrm>
            <a:off x="4279900" y="22098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76" name="Group 90"/>
          <p:cNvGrpSpPr>
            <a:grpSpLocks/>
          </p:cNvGrpSpPr>
          <p:nvPr/>
        </p:nvGrpSpPr>
        <p:grpSpPr bwMode="auto">
          <a:xfrm>
            <a:off x="1508125" y="5715000"/>
            <a:ext cx="3240088" cy="519113"/>
            <a:chOff x="1900" y="537"/>
            <a:chExt cx="2041" cy="327"/>
          </a:xfrm>
        </p:grpSpPr>
        <p:sp>
          <p:nvSpPr>
            <p:cNvPr id="2135" name="Text Box 65"/>
            <p:cNvSpPr txBox="1">
              <a:spLocks noChangeArrowheads="1"/>
            </p:cNvSpPr>
            <p:nvPr/>
          </p:nvSpPr>
          <p:spPr bwMode="auto">
            <a:xfrm flipH="1">
              <a:off x="223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36" name="Text Box 66"/>
            <p:cNvSpPr txBox="1">
              <a:spLocks noChangeArrowheads="1"/>
            </p:cNvSpPr>
            <p:nvPr/>
          </p:nvSpPr>
          <p:spPr bwMode="auto">
            <a:xfrm flipH="1">
              <a:off x="242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37" name="Text Box 67"/>
            <p:cNvSpPr txBox="1">
              <a:spLocks noChangeArrowheads="1"/>
            </p:cNvSpPr>
            <p:nvPr/>
          </p:nvSpPr>
          <p:spPr bwMode="auto">
            <a:xfrm flipH="1">
              <a:off x="262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38" name="Text Box 68"/>
            <p:cNvSpPr txBox="1">
              <a:spLocks noChangeArrowheads="1"/>
            </p:cNvSpPr>
            <p:nvPr/>
          </p:nvSpPr>
          <p:spPr bwMode="auto">
            <a:xfrm flipH="1">
              <a:off x="281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39" name="Text Box 69"/>
            <p:cNvSpPr txBox="1">
              <a:spLocks noChangeArrowheads="1"/>
            </p:cNvSpPr>
            <p:nvPr/>
          </p:nvSpPr>
          <p:spPr bwMode="auto">
            <a:xfrm flipH="1">
              <a:off x="3004"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0" name="Text Box 70"/>
            <p:cNvSpPr txBox="1">
              <a:spLocks noChangeArrowheads="1"/>
            </p:cNvSpPr>
            <p:nvPr/>
          </p:nvSpPr>
          <p:spPr bwMode="auto">
            <a:xfrm flipH="1">
              <a:off x="319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1" name="Text Box 71"/>
            <p:cNvSpPr txBox="1">
              <a:spLocks noChangeArrowheads="1"/>
            </p:cNvSpPr>
            <p:nvPr/>
          </p:nvSpPr>
          <p:spPr bwMode="auto">
            <a:xfrm flipH="1">
              <a:off x="338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2" name="Text Box 72"/>
            <p:cNvSpPr txBox="1">
              <a:spLocks noChangeArrowheads="1"/>
            </p:cNvSpPr>
            <p:nvPr/>
          </p:nvSpPr>
          <p:spPr bwMode="auto">
            <a:xfrm flipH="1">
              <a:off x="358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3" name="Text Box 73"/>
            <p:cNvSpPr txBox="1">
              <a:spLocks noChangeArrowheads="1"/>
            </p:cNvSpPr>
            <p:nvPr/>
          </p:nvSpPr>
          <p:spPr bwMode="auto">
            <a:xfrm flipH="1">
              <a:off x="1900"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4" name="Text Box 74"/>
            <p:cNvSpPr txBox="1">
              <a:spLocks noChangeArrowheads="1"/>
            </p:cNvSpPr>
            <p:nvPr/>
          </p:nvSpPr>
          <p:spPr bwMode="auto">
            <a:xfrm flipH="1">
              <a:off x="209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5" name="Text Box 75"/>
            <p:cNvSpPr txBox="1">
              <a:spLocks noChangeArrowheads="1"/>
            </p:cNvSpPr>
            <p:nvPr/>
          </p:nvSpPr>
          <p:spPr bwMode="auto">
            <a:xfrm flipH="1">
              <a:off x="228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6" name="Text Box 76"/>
            <p:cNvSpPr txBox="1">
              <a:spLocks noChangeArrowheads="1"/>
            </p:cNvSpPr>
            <p:nvPr/>
          </p:nvSpPr>
          <p:spPr bwMode="auto">
            <a:xfrm flipH="1">
              <a:off x="24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7" name="Text Box 77"/>
            <p:cNvSpPr txBox="1">
              <a:spLocks noChangeArrowheads="1"/>
            </p:cNvSpPr>
            <p:nvPr/>
          </p:nvSpPr>
          <p:spPr bwMode="auto">
            <a:xfrm flipH="1">
              <a:off x="2668"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8" name="Text Box 78"/>
            <p:cNvSpPr txBox="1">
              <a:spLocks noChangeArrowheads="1"/>
            </p:cNvSpPr>
            <p:nvPr/>
          </p:nvSpPr>
          <p:spPr bwMode="auto">
            <a:xfrm flipH="1">
              <a:off x="28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9" name="Text Box 79"/>
            <p:cNvSpPr txBox="1">
              <a:spLocks noChangeArrowheads="1"/>
            </p:cNvSpPr>
            <p:nvPr/>
          </p:nvSpPr>
          <p:spPr bwMode="auto">
            <a:xfrm flipH="1">
              <a:off x="305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50" name="Text Box 80"/>
            <p:cNvSpPr txBox="1">
              <a:spLocks noChangeArrowheads="1"/>
            </p:cNvSpPr>
            <p:nvPr/>
          </p:nvSpPr>
          <p:spPr bwMode="auto">
            <a:xfrm flipH="1">
              <a:off x="324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51" name="Text Box 81"/>
            <p:cNvSpPr txBox="1">
              <a:spLocks noChangeArrowheads="1"/>
            </p:cNvSpPr>
            <p:nvPr/>
          </p:nvSpPr>
          <p:spPr bwMode="auto">
            <a:xfrm flipH="1">
              <a:off x="343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52" name="Text Box 82"/>
            <p:cNvSpPr txBox="1">
              <a:spLocks noChangeArrowheads="1"/>
            </p:cNvSpPr>
            <p:nvPr/>
          </p:nvSpPr>
          <p:spPr bwMode="auto">
            <a:xfrm flipH="1">
              <a:off x="377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77" name="Group 89"/>
          <p:cNvGrpSpPr>
            <a:grpSpLocks/>
          </p:cNvGrpSpPr>
          <p:nvPr/>
        </p:nvGrpSpPr>
        <p:grpSpPr bwMode="auto">
          <a:xfrm>
            <a:off x="1533525" y="4419600"/>
            <a:ext cx="3276600" cy="519113"/>
            <a:chOff x="1916" y="1353"/>
            <a:chExt cx="2064" cy="327"/>
          </a:xfrm>
        </p:grpSpPr>
        <p:sp>
          <p:nvSpPr>
            <p:cNvPr id="2116" name="Text Box 23"/>
            <p:cNvSpPr txBox="1">
              <a:spLocks noChangeArrowheads="1"/>
            </p:cNvSpPr>
            <p:nvPr/>
          </p:nvSpPr>
          <p:spPr bwMode="auto">
            <a:xfrm flipH="1">
              <a:off x="191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17" name="Text Box 24"/>
            <p:cNvSpPr txBox="1">
              <a:spLocks noChangeArrowheads="1"/>
            </p:cNvSpPr>
            <p:nvPr/>
          </p:nvSpPr>
          <p:spPr bwMode="auto">
            <a:xfrm flipH="1">
              <a:off x="210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18" name="Text Box 25"/>
            <p:cNvSpPr txBox="1">
              <a:spLocks noChangeArrowheads="1"/>
            </p:cNvSpPr>
            <p:nvPr/>
          </p:nvSpPr>
          <p:spPr bwMode="auto">
            <a:xfrm flipH="1">
              <a:off x="230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19" name="Text Box 26"/>
            <p:cNvSpPr txBox="1">
              <a:spLocks noChangeArrowheads="1"/>
            </p:cNvSpPr>
            <p:nvPr/>
          </p:nvSpPr>
          <p:spPr bwMode="auto">
            <a:xfrm flipH="1">
              <a:off x="249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0" name="Text Box 27"/>
            <p:cNvSpPr txBox="1">
              <a:spLocks noChangeArrowheads="1"/>
            </p:cNvSpPr>
            <p:nvPr/>
          </p:nvSpPr>
          <p:spPr bwMode="auto">
            <a:xfrm flipH="1">
              <a:off x="2684"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1" name="Text Box 28"/>
            <p:cNvSpPr txBox="1">
              <a:spLocks noChangeArrowheads="1"/>
            </p:cNvSpPr>
            <p:nvPr/>
          </p:nvSpPr>
          <p:spPr bwMode="auto">
            <a:xfrm flipH="1">
              <a:off x="287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2" name="Text Box 29"/>
            <p:cNvSpPr txBox="1">
              <a:spLocks noChangeArrowheads="1"/>
            </p:cNvSpPr>
            <p:nvPr/>
          </p:nvSpPr>
          <p:spPr bwMode="auto">
            <a:xfrm flipH="1">
              <a:off x="306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3" name="Text Box 30"/>
            <p:cNvSpPr txBox="1">
              <a:spLocks noChangeArrowheads="1"/>
            </p:cNvSpPr>
            <p:nvPr/>
          </p:nvSpPr>
          <p:spPr bwMode="auto">
            <a:xfrm flipH="1">
              <a:off x="326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4" name="Text Box 31"/>
            <p:cNvSpPr txBox="1">
              <a:spLocks noChangeArrowheads="1"/>
            </p:cNvSpPr>
            <p:nvPr/>
          </p:nvSpPr>
          <p:spPr bwMode="auto">
            <a:xfrm flipH="1">
              <a:off x="345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5" name="Text Box 32"/>
            <p:cNvSpPr txBox="1">
              <a:spLocks noChangeArrowheads="1"/>
            </p:cNvSpPr>
            <p:nvPr/>
          </p:nvSpPr>
          <p:spPr bwMode="auto">
            <a:xfrm flipH="1">
              <a:off x="3644"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6" name="Text Box 33"/>
            <p:cNvSpPr txBox="1">
              <a:spLocks noChangeArrowheads="1"/>
            </p:cNvSpPr>
            <p:nvPr/>
          </p:nvSpPr>
          <p:spPr bwMode="auto">
            <a:xfrm flipH="1">
              <a:off x="225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7" name="Text Box 34"/>
            <p:cNvSpPr txBox="1">
              <a:spLocks noChangeArrowheads="1"/>
            </p:cNvSpPr>
            <p:nvPr/>
          </p:nvSpPr>
          <p:spPr bwMode="auto">
            <a:xfrm flipH="1">
              <a:off x="244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8" name="Text Box 35"/>
            <p:cNvSpPr txBox="1">
              <a:spLocks noChangeArrowheads="1"/>
            </p:cNvSpPr>
            <p:nvPr/>
          </p:nvSpPr>
          <p:spPr bwMode="auto">
            <a:xfrm flipH="1">
              <a:off x="263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29" name="Text Box 36"/>
            <p:cNvSpPr txBox="1">
              <a:spLocks noChangeArrowheads="1"/>
            </p:cNvSpPr>
            <p:nvPr/>
          </p:nvSpPr>
          <p:spPr bwMode="auto">
            <a:xfrm flipH="1">
              <a:off x="282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30" name="Text Box 37"/>
            <p:cNvSpPr txBox="1">
              <a:spLocks noChangeArrowheads="1"/>
            </p:cNvSpPr>
            <p:nvPr/>
          </p:nvSpPr>
          <p:spPr bwMode="auto">
            <a:xfrm flipH="1">
              <a:off x="3020"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31" name="Text Box 38"/>
            <p:cNvSpPr txBox="1">
              <a:spLocks noChangeArrowheads="1"/>
            </p:cNvSpPr>
            <p:nvPr/>
          </p:nvSpPr>
          <p:spPr bwMode="auto">
            <a:xfrm flipH="1">
              <a:off x="321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32" name="Text Box 39"/>
            <p:cNvSpPr txBox="1">
              <a:spLocks noChangeArrowheads="1"/>
            </p:cNvSpPr>
            <p:nvPr/>
          </p:nvSpPr>
          <p:spPr bwMode="auto">
            <a:xfrm flipH="1">
              <a:off x="340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33" name="Text Box 40"/>
            <p:cNvSpPr txBox="1">
              <a:spLocks noChangeArrowheads="1"/>
            </p:cNvSpPr>
            <p:nvPr/>
          </p:nvSpPr>
          <p:spPr bwMode="auto">
            <a:xfrm flipH="1">
              <a:off x="359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134" name="Text Box 41"/>
            <p:cNvSpPr txBox="1">
              <a:spLocks noChangeArrowheads="1"/>
            </p:cNvSpPr>
            <p:nvPr/>
          </p:nvSpPr>
          <p:spPr bwMode="auto">
            <a:xfrm flipH="1">
              <a:off x="378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grpSp>
      <p:sp>
        <p:nvSpPr>
          <p:cNvPr id="2078" name="Text Box 70"/>
          <p:cNvSpPr txBox="1">
            <a:spLocks noChangeArrowheads="1"/>
          </p:cNvSpPr>
          <p:nvPr/>
        </p:nvSpPr>
        <p:spPr bwMode="auto">
          <a:xfrm>
            <a:off x="776288" y="4386263"/>
            <a:ext cx="339725" cy="369887"/>
          </a:xfrm>
          <a:prstGeom prst="rect">
            <a:avLst/>
          </a:prstGeom>
          <a:noFill/>
          <a:ln w="9525">
            <a:noFill/>
            <a:miter lim="800000"/>
            <a:headEnd/>
            <a:tailEnd/>
          </a:ln>
        </p:spPr>
        <p:txBody>
          <a:bodyPr>
            <a:spAutoFit/>
          </a:bodyPr>
          <a:lstStyle/>
          <a:p>
            <a:r>
              <a:rPr lang="en-US" i="1">
                <a:latin typeface="Times New Roman" pitchFamily="18" charset="0"/>
              </a:rPr>
              <a:t>A</a:t>
            </a:r>
          </a:p>
        </p:txBody>
      </p:sp>
      <p:sp>
        <p:nvSpPr>
          <p:cNvPr id="2079" name="Line 71"/>
          <p:cNvSpPr>
            <a:spLocks noChangeShapeType="1"/>
          </p:cNvSpPr>
          <p:nvPr/>
        </p:nvSpPr>
        <p:spPr bwMode="auto">
          <a:xfrm flipV="1">
            <a:off x="627063" y="4965700"/>
            <a:ext cx="0" cy="1198563"/>
          </a:xfrm>
          <a:prstGeom prst="line">
            <a:avLst/>
          </a:prstGeom>
          <a:noFill/>
          <a:ln w="19050">
            <a:solidFill>
              <a:schemeClr val="tx1"/>
            </a:solidFill>
            <a:round/>
            <a:headEnd type="triangle" w="med" len="med"/>
            <a:tailEnd type="triangle" w="med" len="med"/>
          </a:ln>
        </p:spPr>
        <p:txBody>
          <a:bodyPr/>
          <a:lstStyle/>
          <a:p>
            <a:endParaRPr lang="en-US"/>
          </a:p>
        </p:txBody>
      </p:sp>
      <p:sp>
        <p:nvSpPr>
          <p:cNvPr id="2080" name="Text Box 72"/>
          <p:cNvSpPr txBox="1">
            <a:spLocks noChangeArrowheads="1"/>
          </p:cNvSpPr>
          <p:nvPr/>
        </p:nvSpPr>
        <p:spPr bwMode="auto">
          <a:xfrm>
            <a:off x="317500" y="5367338"/>
            <a:ext cx="300038" cy="369887"/>
          </a:xfrm>
          <a:prstGeom prst="rect">
            <a:avLst/>
          </a:prstGeom>
          <a:noFill/>
          <a:ln w="9525">
            <a:noFill/>
            <a:miter lim="800000"/>
            <a:headEnd/>
            <a:tailEnd/>
          </a:ln>
        </p:spPr>
        <p:txBody>
          <a:bodyPr wrap="none">
            <a:spAutoFit/>
          </a:bodyPr>
          <a:lstStyle/>
          <a:p>
            <a:r>
              <a:rPr lang="en-US" i="1">
                <a:latin typeface="Times New Roman" pitchFamily="18" charset="0"/>
              </a:rPr>
              <a:t>d</a:t>
            </a:r>
          </a:p>
        </p:txBody>
      </p:sp>
      <p:sp>
        <p:nvSpPr>
          <p:cNvPr id="128" name="Oval 127"/>
          <p:cNvSpPr/>
          <p:nvPr/>
        </p:nvSpPr>
        <p:spPr>
          <a:xfrm rot="16200000">
            <a:off x="1574800" y="51482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Oval 129"/>
          <p:cNvSpPr/>
          <p:nvPr/>
        </p:nvSpPr>
        <p:spPr>
          <a:xfrm rot="16200000">
            <a:off x="2336800" y="51482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Oval 131"/>
          <p:cNvSpPr/>
          <p:nvPr/>
        </p:nvSpPr>
        <p:spPr>
          <a:xfrm rot="16200000">
            <a:off x="3022600" y="51482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Oval 133"/>
          <p:cNvSpPr/>
          <p:nvPr/>
        </p:nvSpPr>
        <p:spPr>
          <a:xfrm rot="16200000">
            <a:off x="3784600" y="51482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Oval 135"/>
          <p:cNvSpPr/>
          <p:nvPr/>
        </p:nvSpPr>
        <p:spPr>
          <a:xfrm rot="16200000">
            <a:off x="4546600" y="51482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86" name="Rectangle 136"/>
          <p:cNvSpPr>
            <a:spLocks noChangeArrowheads="1"/>
          </p:cNvSpPr>
          <p:nvPr/>
        </p:nvSpPr>
        <p:spPr bwMode="auto">
          <a:xfrm>
            <a:off x="4244975" y="2027238"/>
            <a:ext cx="250825" cy="307975"/>
          </a:xfrm>
          <a:prstGeom prst="rect">
            <a:avLst/>
          </a:prstGeom>
          <a:noFill/>
          <a:ln w="9525">
            <a:noFill/>
            <a:miter lim="800000"/>
            <a:headEnd/>
            <a:tailEnd/>
          </a:ln>
        </p:spPr>
        <p:txBody>
          <a:bodyPr wrap="none">
            <a:spAutoFit/>
          </a:bodyPr>
          <a:lstStyle/>
          <a:p>
            <a:r>
              <a:rPr lang="en-US" sz="1400" dirty="0">
                <a:solidFill>
                  <a:srgbClr val="FF0000"/>
                </a:solidFill>
              </a:rPr>
              <a:t>-</a:t>
            </a:r>
          </a:p>
        </p:txBody>
      </p:sp>
      <p:sp>
        <p:nvSpPr>
          <p:cNvPr id="138" name="Rectangle 137"/>
          <p:cNvSpPr/>
          <p:nvPr/>
        </p:nvSpPr>
        <p:spPr>
          <a:xfrm>
            <a:off x="4249738" y="2665413"/>
            <a:ext cx="258762" cy="261937"/>
          </a:xfrm>
          <a:prstGeom prst="rect">
            <a:avLst/>
          </a:prstGeom>
        </p:spPr>
        <p:txBody>
          <a:bodyPr wrap="none">
            <a:spAutoFit/>
          </a:bodyPr>
          <a:lstStyle/>
          <a:p>
            <a:pPr>
              <a:defRPr/>
            </a:pPr>
            <a:r>
              <a:rPr lang="en-US" sz="1050" dirty="0">
                <a:solidFill>
                  <a:schemeClr val="accent2"/>
                </a:solidFill>
              </a:rPr>
              <a:t>+</a:t>
            </a:r>
          </a:p>
        </p:txBody>
      </p:sp>
      <p:sp>
        <p:nvSpPr>
          <p:cNvPr id="2088" name="Rectangle 138"/>
          <p:cNvSpPr>
            <a:spLocks noChangeArrowheads="1"/>
          </p:cNvSpPr>
          <p:nvPr/>
        </p:nvSpPr>
        <p:spPr bwMode="auto">
          <a:xfrm>
            <a:off x="3946525" y="2028825"/>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40" name="Rectangle 139"/>
          <p:cNvSpPr/>
          <p:nvPr/>
        </p:nvSpPr>
        <p:spPr>
          <a:xfrm>
            <a:off x="3951288" y="2665413"/>
            <a:ext cx="258762" cy="261937"/>
          </a:xfrm>
          <a:prstGeom prst="rect">
            <a:avLst/>
          </a:prstGeom>
        </p:spPr>
        <p:txBody>
          <a:bodyPr wrap="none">
            <a:spAutoFit/>
          </a:bodyPr>
          <a:lstStyle/>
          <a:p>
            <a:pPr>
              <a:defRPr/>
            </a:pPr>
            <a:r>
              <a:rPr lang="en-US" sz="1050" dirty="0">
                <a:solidFill>
                  <a:schemeClr val="accent2"/>
                </a:solidFill>
              </a:rPr>
              <a:t>+</a:t>
            </a:r>
          </a:p>
        </p:txBody>
      </p:sp>
      <p:sp>
        <p:nvSpPr>
          <p:cNvPr id="2090" name="Rectangle 140"/>
          <p:cNvSpPr>
            <a:spLocks noChangeArrowheads="1"/>
          </p:cNvSpPr>
          <p:nvPr/>
        </p:nvSpPr>
        <p:spPr bwMode="auto">
          <a:xfrm>
            <a:off x="3648075" y="2030413"/>
            <a:ext cx="249238" cy="306387"/>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42" name="Rectangle 141"/>
          <p:cNvSpPr/>
          <p:nvPr/>
        </p:nvSpPr>
        <p:spPr>
          <a:xfrm>
            <a:off x="3652838" y="2667000"/>
            <a:ext cx="257175" cy="261938"/>
          </a:xfrm>
          <a:prstGeom prst="rect">
            <a:avLst/>
          </a:prstGeom>
        </p:spPr>
        <p:txBody>
          <a:bodyPr wrap="none">
            <a:spAutoFit/>
          </a:bodyPr>
          <a:lstStyle/>
          <a:p>
            <a:pPr>
              <a:defRPr/>
            </a:pPr>
            <a:r>
              <a:rPr lang="en-US" sz="1050" dirty="0">
                <a:solidFill>
                  <a:schemeClr val="accent2"/>
                </a:solidFill>
              </a:rPr>
              <a:t>+</a:t>
            </a:r>
          </a:p>
        </p:txBody>
      </p:sp>
      <p:sp>
        <p:nvSpPr>
          <p:cNvPr id="2092" name="Rectangle 142"/>
          <p:cNvSpPr>
            <a:spLocks noChangeArrowheads="1"/>
          </p:cNvSpPr>
          <p:nvPr/>
        </p:nvSpPr>
        <p:spPr bwMode="auto">
          <a:xfrm>
            <a:off x="3336925" y="203041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44" name="Rectangle 143"/>
          <p:cNvSpPr/>
          <p:nvPr/>
        </p:nvSpPr>
        <p:spPr>
          <a:xfrm>
            <a:off x="3341688" y="2668588"/>
            <a:ext cx="258762" cy="260350"/>
          </a:xfrm>
          <a:prstGeom prst="rect">
            <a:avLst/>
          </a:prstGeom>
        </p:spPr>
        <p:txBody>
          <a:bodyPr wrap="none">
            <a:spAutoFit/>
          </a:bodyPr>
          <a:lstStyle/>
          <a:p>
            <a:pPr>
              <a:defRPr/>
            </a:pPr>
            <a:r>
              <a:rPr lang="en-US" sz="1050" dirty="0">
                <a:solidFill>
                  <a:schemeClr val="accent2"/>
                </a:solidFill>
              </a:rPr>
              <a:t>+</a:t>
            </a:r>
          </a:p>
        </p:txBody>
      </p:sp>
      <p:sp>
        <p:nvSpPr>
          <p:cNvPr id="2094" name="Rectangle 144"/>
          <p:cNvSpPr>
            <a:spLocks noChangeArrowheads="1"/>
          </p:cNvSpPr>
          <p:nvPr/>
        </p:nvSpPr>
        <p:spPr bwMode="auto">
          <a:xfrm>
            <a:off x="3025775" y="2032000"/>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46" name="Rectangle 145"/>
          <p:cNvSpPr/>
          <p:nvPr/>
        </p:nvSpPr>
        <p:spPr>
          <a:xfrm>
            <a:off x="3030538" y="2668588"/>
            <a:ext cx="258762" cy="261937"/>
          </a:xfrm>
          <a:prstGeom prst="rect">
            <a:avLst/>
          </a:prstGeom>
        </p:spPr>
        <p:txBody>
          <a:bodyPr wrap="none">
            <a:spAutoFit/>
          </a:bodyPr>
          <a:lstStyle/>
          <a:p>
            <a:pPr>
              <a:defRPr/>
            </a:pPr>
            <a:r>
              <a:rPr lang="en-US" sz="1050" dirty="0">
                <a:solidFill>
                  <a:schemeClr val="accent2"/>
                </a:solidFill>
              </a:rPr>
              <a:t>+</a:t>
            </a:r>
          </a:p>
        </p:txBody>
      </p:sp>
      <p:sp>
        <p:nvSpPr>
          <p:cNvPr id="2096" name="Rectangle 146"/>
          <p:cNvSpPr>
            <a:spLocks noChangeArrowheads="1"/>
          </p:cNvSpPr>
          <p:nvPr/>
        </p:nvSpPr>
        <p:spPr bwMode="auto">
          <a:xfrm>
            <a:off x="2738438" y="2032000"/>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48" name="Rectangle 147"/>
          <p:cNvSpPr/>
          <p:nvPr/>
        </p:nvSpPr>
        <p:spPr>
          <a:xfrm>
            <a:off x="2743200" y="2670175"/>
            <a:ext cx="258763" cy="261938"/>
          </a:xfrm>
          <a:prstGeom prst="rect">
            <a:avLst/>
          </a:prstGeom>
        </p:spPr>
        <p:txBody>
          <a:bodyPr wrap="none">
            <a:spAutoFit/>
          </a:bodyPr>
          <a:lstStyle/>
          <a:p>
            <a:pPr>
              <a:defRPr/>
            </a:pPr>
            <a:r>
              <a:rPr lang="en-US" sz="1050" dirty="0">
                <a:solidFill>
                  <a:schemeClr val="accent2"/>
                </a:solidFill>
              </a:rPr>
              <a:t>+</a:t>
            </a:r>
          </a:p>
        </p:txBody>
      </p:sp>
      <p:sp>
        <p:nvSpPr>
          <p:cNvPr id="2098" name="Rectangle 148"/>
          <p:cNvSpPr>
            <a:spLocks noChangeArrowheads="1"/>
          </p:cNvSpPr>
          <p:nvPr/>
        </p:nvSpPr>
        <p:spPr bwMode="auto">
          <a:xfrm>
            <a:off x="2428875" y="2033588"/>
            <a:ext cx="249238"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50" name="Rectangle 149"/>
          <p:cNvSpPr/>
          <p:nvPr/>
        </p:nvSpPr>
        <p:spPr>
          <a:xfrm>
            <a:off x="2433638" y="2671763"/>
            <a:ext cx="257175" cy="260350"/>
          </a:xfrm>
          <a:prstGeom prst="rect">
            <a:avLst/>
          </a:prstGeom>
        </p:spPr>
        <p:txBody>
          <a:bodyPr wrap="none">
            <a:spAutoFit/>
          </a:bodyPr>
          <a:lstStyle/>
          <a:p>
            <a:pPr>
              <a:defRPr/>
            </a:pPr>
            <a:r>
              <a:rPr lang="en-US" sz="1050" dirty="0">
                <a:solidFill>
                  <a:schemeClr val="accent2"/>
                </a:solidFill>
              </a:rPr>
              <a:t>+</a:t>
            </a:r>
          </a:p>
        </p:txBody>
      </p:sp>
      <p:sp>
        <p:nvSpPr>
          <p:cNvPr id="2100" name="Rectangle 150"/>
          <p:cNvSpPr>
            <a:spLocks noChangeArrowheads="1"/>
          </p:cNvSpPr>
          <p:nvPr/>
        </p:nvSpPr>
        <p:spPr bwMode="auto">
          <a:xfrm>
            <a:off x="2128838" y="2035175"/>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52" name="Rectangle 151"/>
          <p:cNvSpPr/>
          <p:nvPr/>
        </p:nvSpPr>
        <p:spPr>
          <a:xfrm>
            <a:off x="2133600" y="2671763"/>
            <a:ext cx="258763" cy="261937"/>
          </a:xfrm>
          <a:prstGeom prst="rect">
            <a:avLst/>
          </a:prstGeom>
        </p:spPr>
        <p:txBody>
          <a:bodyPr wrap="none">
            <a:spAutoFit/>
          </a:bodyPr>
          <a:lstStyle/>
          <a:p>
            <a:pPr>
              <a:defRPr/>
            </a:pPr>
            <a:r>
              <a:rPr lang="en-US" sz="1050" dirty="0">
                <a:solidFill>
                  <a:schemeClr val="accent2"/>
                </a:solidFill>
              </a:rPr>
              <a:t>+</a:t>
            </a:r>
          </a:p>
        </p:txBody>
      </p:sp>
      <p:sp>
        <p:nvSpPr>
          <p:cNvPr id="2102" name="Rectangle 152"/>
          <p:cNvSpPr>
            <a:spLocks noChangeArrowheads="1"/>
          </p:cNvSpPr>
          <p:nvPr/>
        </p:nvSpPr>
        <p:spPr bwMode="auto">
          <a:xfrm>
            <a:off x="1824038" y="2035175"/>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54" name="Rectangle 153"/>
          <p:cNvSpPr/>
          <p:nvPr/>
        </p:nvSpPr>
        <p:spPr>
          <a:xfrm>
            <a:off x="1828800" y="2673350"/>
            <a:ext cx="258763" cy="261938"/>
          </a:xfrm>
          <a:prstGeom prst="rect">
            <a:avLst/>
          </a:prstGeom>
        </p:spPr>
        <p:txBody>
          <a:bodyPr wrap="none">
            <a:spAutoFit/>
          </a:bodyPr>
          <a:lstStyle/>
          <a:p>
            <a:pPr>
              <a:defRPr/>
            </a:pPr>
            <a:r>
              <a:rPr lang="en-US" sz="1050" dirty="0">
                <a:solidFill>
                  <a:schemeClr val="accent2"/>
                </a:solidFill>
              </a:rPr>
              <a:t>+</a:t>
            </a:r>
          </a:p>
        </p:txBody>
      </p:sp>
      <p:sp>
        <p:nvSpPr>
          <p:cNvPr id="2104" name="Rectangle 154"/>
          <p:cNvSpPr>
            <a:spLocks noChangeArrowheads="1"/>
          </p:cNvSpPr>
          <p:nvPr/>
        </p:nvSpPr>
        <p:spPr bwMode="auto">
          <a:xfrm>
            <a:off x="4473575" y="521176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56" name="Rectangle 155"/>
          <p:cNvSpPr/>
          <p:nvPr/>
        </p:nvSpPr>
        <p:spPr>
          <a:xfrm>
            <a:off x="4471988" y="5403850"/>
            <a:ext cx="258762" cy="261938"/>
          </a:xfrm>
          <a:prstGeom prst="rect">
            <a:avLst/>
          </a:prstGeom>
        </p:spPr>
        <p:txBody>
          <a:bodyPr wrap="none">
            <a:spAutoFit/>
          </a:bodyPr>
          <a:lstStyle/>
          <a:p>
            <a:pPr>
              <a:defRPr/>
            </a:pPr>
            <a:r>
              <a:rPr lang="en-US" sz="1050" dirty="0">
                <a:solidFill>
                  <a:schemeClr val="accent2"/>
                </a:solidFill>
              </a:rPr>
              <a:t>+</a:t>
            </a:r>
          </a:p>
        </p:txBody>
      </p:sp>
      <p:sp>
        <p:nvSpPr>
          <p:cNvPr id="2106" name="Rectangle 157"/>
          <p:cNvSpPr>
            <a:spLocks noChangeArrowheads="1"/>
          </p:cNvSpPr>
          <p:nvPr/>
        </p:nvSpPr>
        <p:spPr bwMode="auto">
          <a:xfrm>
            <a:off x="3719513" y="5205413"/>
            <a:ext cx="249237"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59" name="Rectangle 158"/>
          <p:cNvSpPr/>
          <p:nvPr/>
        </p:nvSpPr>
        <p:spPr>
          <a:xfrm>
            <a:off x="3716338" y="5399088"/>
            <a:ext cx="258762" cy="260350"/>
          </a:xfrm>
          <a:prstGeom prst="rect">
            <a:avLst/>
          </a:prstGeom>
        </p:spPr>
        <p:txBody>
          <a:bodyPr wrap="none">
            <a:spAutoFit/>
          </a:bodyPr>
          <a:lstStyle/>
          <a:p>
            <a:pPr>
              <a:defRPr/>
            </a:pPr>
            <a:r>
              <a:rPr lang="en-US" sz="1050" dirty="0">
                <a:solidFill>
                  <a:schemeClr val="accent2"/>
                </a:solidFill>
              </a:rPr>
              <a:t>+</a:t>
            </a:r>
          </a:p>
        </p:txBody>
      </p:sp>
      <p:sp>
        <p:nvSpPr>
          <p:cNvPr id="2108" name="Rectangle 159"/>
          <p:cNvSpPr>
            <a:spLocks noChangeArrowheads="1"/>
          </p:cNvSpPr>
          <p:nvPr/>
        </p:nvSpPr>
        <p:spPr bwMode="auto">
          <a:xfrm>
            <a:off x="2963863" y="519906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61" name="Rectangle 160"/>
          <p:cNvSpPr/>
          <p:nvPr/>
        </p:nvSpPr>
        <p:spPr>
          <a:xfrm>
            <a:off x="2962275" y="5392738"/>
            <a:ext cx="257175" cy="261937"/>
          </a:xfrm>
          <a:prstGeom prst="rect">
            <a:avLst/>
          </a:prstGeom>
        </p:spPr>
        <p:txBody>
          <a:bodyPr wrap="none">
            <a:spAutoFit/>
          </a:bodyPr>
          <a:lstStyle/>
          <a:p>
            <a:pPr>
              <a:defRPr/>
            </a:pPr>
            <a:r>
              <a:rPr lang="en-US" sz="1050" dirty="0">
                <a:solidFill>
                  <a:schemeClr val="accent2"/>
                </a:solidFill>
              </a:rPr>
              <a:t>+</a:t>
            </a:r>
          </a:p>
        </p:txBody>
      </p:sp>
      <p:sp>
        <p:nvSpPr>
          <p:cNvPr id="2110" name="Rectangle 161"/>
          <p:cNvSpPr>
            <a:spLocks noChangeArrowheads="1"/>
          </p:cNvSpPr>
          <p:nvPr/>
        </p:nvSpPr>
        <p:spPr bwMode="auto">
          <a:xfrm>
            <a:off x="2249488" y="519271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63" name="Rectangle 162"/>
          <p:cNvSpPr/>
          <p:nvPr/>
        </p:nvSpPr>
        <p:spPr>
          <a:xfrm>
            <a:off x="2247900" y="5386388"/>
            <a:ext cx="258763" cy="261937"/>
          </a:xfrm>
          <a:prstGeom prst="rect">
            <a:avLst/>
          </a:prstGeom>
        </p:spPr>
        <p:txBody>
          <a:bodyPr wrap="none">
            <a:spAutoFit/>
          </a:bodyPr>
          <a:lstStyle/>
          <a:p>
            <a:pPr>
              <a:defRPr/>
            </a:pPr>
            <a:r>
              <a:rPr lang="en-US" sz="1050" dirty="0">
                <a:solidFill>
                  <a:schemeClr val="accent2"/>
                </a:solidFill>
              </a:rPr>
              <a:t>+</a:t>
            </a:r>
          </a:p>
        </p:txBody>
      </p:sp>
      <p:sp>
        <p:nvSpPr>
          <p:cNvPr id="2112" name="Rectangle 163"/>
          <p:cNvSpPr>
            <a:spLocks noChangeArrowheads="1"/>
          </p:cNvSpPr>
          <p:nvPr/>
        </p:nvSpPr>
        <p:spPr bwMode="auto">
          <a:xfrm>
            <a:off x="1489075" y="5200650"/>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165" name="Rectangle 164"/>
          <p:cNvSpPr/>
          <p:nvPr/>
        </p:nvSpPr>
        <p:spPr>
          <a:xfrm>
            <a:off x="1487488" y="5394325"/>
            <a:ext cx="258762" cy="261938"/>
          </a:xfrm>
          <a:prstGeom prst="rect">
            <a:avLst/>
          </a:prstGeom>
        </p:spPr>
        <p:txBody>
          <a:bodyPr wrap="none">
            <a:spAutoFit/>
          </a:bodyPr>
          <a:lstStyle/>
          <a:p>
            <a:pPr>
              <a:defRPr/>
            </a:pPr>
            <a:r>
              <a:rPr lang="en-US" sz="1050" dirty="0">
                <a:solidFill>
                  <a:schemeClr val="accent2"/>
                </a:solidFill>
              </a:rPr>
              <a:t>+</a:t>
            </a:r>
          </a:p>
        </p:txBody>
      </p:sp>
      <p:pic>
        <p:nvPicPr>
          <p:cNvPr id="4" name="Picture 3" descr="latex-image-1.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41900" y="2286000"/>
            <a:ext cx="317500" cy="368300"/>
          </a:xfrm>
          <a:prstGeom prst="rect">
            <a:avLst/>
          </a:prstGeom>
        </p:spPr>
      </p:pic>
      <p:pic>
        <p:nvPicPr>
          <p:cNvPr id="5" name="Picture 4" descr="latex-image-1.pd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07000" y="5283200"/>
            <a:ext cx="431800" cy="279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6"/>
          <p:cNvSpPr txBox="1">
            <a:spLocks noChangeArrowheads="1"/>
          </p:cNvSpPr>
          <p:nvPr/>
        </p:nvSpPr>
        <p:spPr bwMode="auto">
          <a:xfrm>
            <a:off x="3276600" y="304800"/>
            <a:ext cx="3190875" cy="461963"/>
          </a:xfrm>
          <a:prstGeom prst="rect">
            <a:avLst/>
          </a:prstGeom>
          <a:noFill/>
          <a:ln w="9525">
            <a:noFill/>
            <a:miter lim="800000"/>
            <a:headEnd/>
            <a:tailEnd/>
          </a:ln>
        </p:spPr>
        <p:txBody>
          <a:bodyPr wrap="none">
            <a:spAutoFit/>
          </a:bodyPr>
          <a:lstStyle/>
          <a:p>
            <a:r>
              <a:rPr lang="en-US" sz="2400" i="1" u="sng"/>
              <a:t>Energy Method for LC</a:t>
            </a:r>
          </a:p>
        </p:txBody>
      </p:sp>
      <p:sp>
        <p:nvSpPr>
          <p:cNvPr id="2057" name="Rectangle 7"/>
          <p:cNvSpPr>
            <a:spLocks noChangeArrowheads="1"/>
          </p:cNvSpPr>
          <p:nvPr/>
        </p:nvSpPr>
        <p:spPr bwMode="auto">
          <a:xfrm>
            <a:off x="381000" y="6019800"/>
            <a:ext cx="914400" cy="609600"/>
          </a:xfrm>
          <a:prstGeom prst="rect">
            <a:avLst/>
          </a:prstGeom>
          <a:solidFill>
            <a:schemeClr val="bg1"/>
          </a:solidFill>
          <a:ln w="9525">
            <a:noFill/>
            <a:miter lim="800000"/>
            <a:headEnd/>
            <a:tailEnd/>
          </a:ln>
        </p:spPr>
        <p:txBody>
          <a:bodyPr wrap="none" anchor="ctr"/>
          <a:lstStyle/>
          <a:p>
            <a:endParaRPr lang="en-US"/>
          </a:p>
        </p:txBody>
      </p:sp>
      <p:graphicFrame>
        <p:nvGraphicFramePr>
          <p:cNvPr id="2053" name="Object 2"/>
          <p:cNvGraphicFramePr>
            <a:graphicFrameLocks noChangeAspect="1"/>
          </p:cNvGraphicFramePr>
          <p:nvPr/>
        </p:nvGraphicFramePr>
        <p:xfrm>
          <a:off x="5329378" y="2341562"/>
          <a:ext cx="3052622" cy="782638"/>
        </p:xfrm>
        <a:graphic>
          <a:graphicData uri="http://schemas.openxmlformats.org/presentationml/2006/ole">
            <p:oleObj spid="_x0000_s53503" name="Equation" r:id="rId3" imgW="1409088" imgH="444307" progId="Equation.3">
              <p:embed/>
            </p:oleObj>
          </a:graphicData>
        </a:graphic>
      </p:graphicFrame>
      <p:graphicFrame>
        <p:nvGraphicFramePr>
          <p:cNvPr id="2054" name="Object 2"/>
          <p:cNvGraphicFramePr>
            <a:graphicFrameLocks noChangeAspect="1"/>
          </p:cNvGraphicFramePr>
          <p:nvPr/>
        </p:nvGraphicFramePr>
        <p:xfrm>
          <a:off x="5716120" y="4743450"/>
          <a:ext cx="1980079" cy="804863"/>
        </p:xfrm>
        <a:graphic>
          <a:graphicData uri="http://schemas.openxmlformats.org/presentationml/2006/ole">
            <p:oleObj spid="_x0000_s53504" name="Equation" r:id="rId4" imgW="914400" imgH="457200" progId="Equation.3">
              <p:embed/>
            </p:oleObj>
          </a:graphicData>
        </a:graphic>
      </p:graphicFrame>
      <p:graphicFrame>
        <p:nvGraphicFramePr>
          <p:cNvPr id="2055" name="Object 2"/>
          <p:cNvGraphicFramePr>
            <a:graphicFrameLocks noChangeAspect="1"/>
          </p:cNvGraphicFramePr>
          <p:nvPr/>
        </p:nvGraphicFramePr>
        <p:xfrm>
          <a:off x="304800" y="6410325"/>
          <a:ext cx="3740150" cy="447675"/>
        </p:xfrm>
        <a:graphic>
          <a:graphicData uri="http://schemas.openxmlformats.org/presentationml/2006/ole">
            <p:oleObj spid="_x0000_s53505" name="Equation" r:id="rId5" imgW="1727200" imgH="254000" progId="Equation.3">
              <p:embed/>
            </p:oleObj>
          </a:graphicData>
        </a:graphic>
      </p:graphicFrame>
      <p:sp>
        <p:nvSpPr>
          <p:cNvPr id="2114" name="TextBox 171"/>
          <p:cNvSpPr txBox="1">
            <a:spLocks noChangeArrowheads="1"/>
          </p:cNvSpPr>
          <p:nvPr/>
        </p:nvSpPr>
        <p:spPr bwMode="auto">
          <a:xfrm>
            <a:off x="5029200" y="1905000"/>
            <a:ext cx="2047531" cy="400110"/>
          </a:xfrm>
          <a:prstGeom prst="rect">
            <a:avLst/>
          </a:prstGeom>
          <a:noFill/>
          <a:ln w="9525">
            <a:noFill/>
            <a:miter lim="800000"/>
            <a:headEnd/>
            <a:tailEnd/>
          </a:ln>
        </p:spPr>
        <p:txBody>
          <a:bodyPr wrap="none">
            <a:spAutoFit/>
          </a:bodyPr>
          <a:lstStyle/>
          <a:p>
            <a:r>
              <a:rPr lang="en-US" sz="2000" dirty="0">
                <a:solidFill>
                  <a:srgbClr val="2053E4"/>
                </a:solidFill>
              </a:rPr>
              <a:t>Stored </a:t>
            </a:r>
            <a:r>
              <a:rPr lang="en-US" sz="2000" dirty="0" smtClean="0">
                <a:solidFill>
                  <a:srgbClr val="2053E4"/>
                </a:solidFill>
              </a:rPr>
              <a:t>energy …</a:t>
            </a:r>
            <a:endParaRPr lang="en-US" sz="2000" dirty="0">
              <a:solidFill>
                <a:srgbClr val="2053E4"/>
              </a:solidFill>
            </a:endParaRPr>
          </a:p>
        </p:txBody>
      </p:sp>
      <p:sp>
        <p:nvSpPr>
          <p:cNvPr id="2115" name="TextBox 172"/>
          <p:cNvSpPr txBox="1">
            <a:spLocks noChangeArrowheads="1"/>
          </p:cNvSpPr>
          <p:nvPr/>
        </p:nvSpPr>
        <p:spPr bwMode="auto">
          <a:xfrm>
            <a:off x="4648200" y="4038600"/>
            <a:ext cx="4456113" cy="400050"/>
          </a:xfrm>
          <a:prstGeom prst="rect">
            <a:avLst/>
          </a:prstGeom>
          <a:noFill/>
          <a:ln w="9525">
            <a:noFill/>
            <a:miter lim="800000"/>
            <a:headEnd/>
            <a:tailEnd/>
          </a:ln>
        </p:spPr>
        <p:txBody>
          <a:bodyPr wrap="none">
            <a:spAutoFit/>
          </a:bodyPr>
          <a:lstStyle/>
          <a:p>
            <a:r>
              <a:rPr lang="en-US" sz="2000" dirty="0">
                <a:solidFill>
                  <a:srgbClr val="2053E4"/>
                </a:solidFill>
              </a:rPr>
              <a:t>Force acts to increase </a:t>
            </a:r>
            <a:r>
              <a:rPr lang="en-US" sz="2000" dirty="0" smtClean="0">
                <a:solidFill>
                  <a:srgbClr val="2053E4"/>
                </a:solidFill>
              </a:rPr>
              <a:t>capacitance …</a:t>
            </a:r>
            <a:endParaRPr lang="en-US" sz="2000" dirty="0">
              <a:solidFill>
                <a:srgbClr val="2053E4"/>
              </a:solidFill>
            </a:endParaRPr>
          </a:p>
        </p:txBody>
      </p:sp>
      <p:pic>
        <p:nvPicPr>
          <p:cNvPr id="6" name="Picture 5" descr="latex-image-1.pdf"/>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86400" y="1295400"/>
            <a:ext cx="1377950" cy="402410"/>
          </a:xfrm>
          <a:prstGeom prst="rect">
            <a:avLst/>
          </a:prstGeom>
        </p:spPr>
      </p:pic>
      <p:pic>
        <p:nvPicPr>
          <p:cNvPr id="143" name="Picture 142"/>
          <p:cNvPicPr>
            <a:picLocks noChangeAspect="1"/>
          </p:cNvPicPr>
          <p:nvPr/>
        </p:nvPicPr>
        <p:blipFill>
          <a:blip r:embed="rId7" cstate="print"/>
          <a:stretch>
            <a:fillRect/>
          </a:stretch>
        </p:blipFill>
        <p:spPr>
          <a:xfrm>
            <a:off x="152400" y="5334000"/>
            <a:ext cx="4394200" cy="774700"/>
          </a:xfrm>
          <a:prstGeom prst="rect">
            <a:avLst/>
          </a:prstGeom>
        </p:spPr>
      </p:pic>
      <p:pic>
        <p:nvPicPr>
          <p:cNvPr id="145" name="Picture 144"/>
          <p:cNvPicPr>
            <a:picLocks noChangeAspect="1"/>
          </p:cNvPicPr>
          <p:nvPr/>
        </p:nvPicPr>
        <p:blipFill>
          <a:blip r:embed="rId7" cstate="print"/>
          <a:stretch>
            <a:fillRect/>
          </a:stretch>
        </p:blipFill>
        <p:spPr>
          <a:xfrm>
            <a:off x="304800" y="4038600"/>
            <a:ext cx="4394200" cy="774700"/>
          </a:xfrm>
          <a:prstGeom prst="rect">
            <a:avLst/>
          </a:prstGeom>
        </p:spPr>
      </p:pic>
      <p:pic>
        <p:nvPicPr>
          <p:cNvPr id="147" name="Picture 146"/>
          <p:cNvPicPr>
            <a:picLocks noChangeAspect="1"/>
          </p:cNvPicPr>
          <p:nvPr/>
        </p:nvPicPr>
        <p:blipFill>
          <a:blip r:embed="rId7" cstate="print"/>
          <a:stretch>
            <a:fillRect/>
          </a:stretch>
        </p:blipFill>
        <p:spPr>
          <a:xfrm>
            <a:off x="76200" y="2425700"/>
            <a:ext cx="4394200" cy="774700"/>
          </a:xfrm>
          <a:prstGeom prst="rect">
            <a:avLst/>
          </a:prstGeom>
        </p:spPr>
      </p:pic>
      <p:pic>
        <p:nvPicPr>
          <p:cNvPr id="149" name="Picture 148"/>
          <p:cNvPicPr>
            <a:picLocks noChangeAspect="1"/>
          </p:cNvPicPr>
          <p:nvPr/>
        </p:nvPicPr>
        <p:blipFill>
          <a:blip r:embed="rId7" cstate="print"/>
          <a:stretch>
            <a:fillRect/>
          </a:stretch>
        </p:blipFill>
        <p:spPr>
          <a:xfrm>
            <a:off x="152400" y="1130300"/>
            <a:ext cx="4394200" cy="774700"/>
          </a:xfrm>
          <a:prstGeom prst="rect">
            <a:avLst/>
          </a:prstGeom>
        </p:spPr>
      </p:pic>
      <p:grpSp>
        <p:nvGrpSpPr>
          <p:cNvPr id="151" name="Group 90"/>
          <p:cNvGrpSpPr>
            <a:grpSpLocks/>
          </p:cNvGrpSpPr>
          <p:nvPr/>
        </p:nvGrpSpPr>
        <p:grpSpPr bwMode="auto">
          <a:xfrm>
            <a:off x="884237" y="2484438"/>
            <a:ext cx="3240088" cy="519112"/>
            <a:chOff x="1900" y="537"/>
            <a:chExt cx="2041" cy="327"/>
          </a:xfrm>
        </p:grpSpPr>
        <p:sp>
          <p:nvSpPr>
            <p:cNvPr id="153" name="Text Box 65"/>
            <p:cNvSpPr txBox="1">
              <a:spLocks noChangeArrowheads="1"/>
            </p:cNvSpPr>
            <p:nvPr/>
          </p:nvSpPr>
          <p:spPr bwMode="auto">
            <a:xfrm flipH="1">
              <a:off x="223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55" name="Text Box 66"/>
            <p:cNvSpPr txBox="1">
              <a:spLocks noChangeArrowheads="1"/>
            </p:cNvSpPr>
            <p:nvPr/>
          </p:nvSpPr>
          <p:spPr bwMode="auto">
            <a:xfrm flipH="1">
              <a:off x="242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57" name="Text Box 67"/>
            <p:cNvSpPr txBox="1">
              <a:spLocks noChangeArrowheads="1"/>
            </p:cNvSpPr>
            <p:nvPr/>
          </p:nvSpPr>
          <p:spPr bwMode="auto">
            <a:xfrm flipH="1">
              <a:off x="262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58" name="Text Box 68"/>
            <p:cNvSpPr txBox="1">
              <a:spLocks noChangeArrowheads="1"/>
            </p:cNvSpPr>
            <p:nvPr/>
          </p:nvSpPr>
          <p:spPr bwMode="auto">
            <a:xfrm flipH="1">
              <a:off x="281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0" name="Text Box 69"/>
            <p:cNvSpPr txBox="1">
              <a:spLocks noChangeArrowheads="1"/>
            </p:cNvSpPr>
            <p:nvPr/>
          </p:nvSpPr>
          <p:spPr bwMode="auto">
            <a:xfrm flipH="1">
              <a:off x="3004"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2" name="Text Box 70"/>
            <p:cNvSpPr txBox="1">
              <a:spLocks noChangeArrowheads="1"/>
            </p:cNvSpPr>
            <p:nvPr/>
          </p:nvSpPr>
          <p:spPr bwMode="auto">
            <a:xfrm flipH="1">
              <a:off x="319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4" name="Text Box 71"/>
            <p:cNvSpPr txBox="1">
              <a:spLocks noChangeArrowheads="1"/>
            </p:cNvSpPr>
            <p:nvPr/>
          </p:nvSpPr>
          <p:spPr bwMode="auto">
            <a:xfrm flipH="1">
              <a:off x="338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6" name="Text Box 72"/>
            <p:cNvSpPr txBox="1">
              <a:spLocks noChangeArrowheads="1"/>
            </p:cNvSpPr>
            <p:nvPr/>
          </p:nvSpPr>
          <p:spPr bwMode="auto">
            <a:xfrm flipH="1">
              <a:off x="358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7" name="Text Box 73"/>
            <p:cNvSpPr txBox="1">
              <a:spLocks noChangeArrowheads="1"/>
            </p:cNvSpPr>
            <p:nvPr/>
          </p:nvSpPr>
          <p:spPr bwMode="auto">
            <a:xfrm flipH="1">
              <a:off x="1900"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8" name="Text Box 74"/>
            <p:cNvSpPr txBox="1">
              <a:spLocks noChangeArrowheads="1"/>
            </p:cNvSpPr>
            <p:nvPr/>
          </p:nvSpPr>
          <p:spPr bwMode="auto">
            <a:xfrm flipH="1">
              <a:off x="209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69" name="Text Box 75"/>
            <p:cNvSpPr txBox="1">
              <a:spLocks noChangeArrowheads="1"/>
            </p:cNvSpPr>
            <p:nvPr/>
          </p:nvSpPr>
          <p:spPr bwMode="auto">
            <a:xfrm flipH="1">
              <a:off x="228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0" name="Text Box 76"/>
            <p:cNvSpPr txBox="1">
              <a:spLocks noChangeArrowheads="1"/>
            </p:cNvSpPr>
            <p:nvPr/>
          </p:nvSpPr>
          <p:spPr bwMode="auto">
            <a:xfrm flipH="1">
              <a:off x="24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1" name="Text Box 77"/>
            <p:cNvSpPr txBox="1">
              <a:spLocks noChangeArrowheads="1"/>
            </p:cNvSpPr>
            <p:nvPr/>
          </p:nvSpPr>
          <p:spPr bwMode="auto">
            <a:xfrm flipH="1">
              <a:off x="2668"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2" name="Text Box 78"/>
            <p:cNvSpPr txBox="1">
              <a:spLocks noChangeArrowheads="1"/>
            </p:cNvSpPr>
            <p:nvPr/>
          </p:nvSpPr>
          <p:spPr bwMode="auto">
            <a:xfrm flipH="1">
              <a:off x="28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3" name="Text Box 79"/>
            <p:cNvSpPr txBox="1">
              <a:spLocks noChangeArrowheads="1"/>
            </p:cNvSpPr>
            <p:nvPr/>
          </p:nvSpPr>
          <p:spPr bwMode="auto">
            <a:xfrm flipH="1">
              <a:off x="305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4" name="Text Box 80"/>
            <p:cNvSpPr txBox="1">
              <a:spLocks noChangeArrowheads="1"/>
            </p:cNvSpPr>
            <p:nvPr/>
          </p:nvSpPr>
          <p:spPr bwMode="auto">
            <a:xfrm flipH="1">
              <a:off x="324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5" name="Text Box 81"/>
            <p:cNvSpPr txBox="1">
              <a:spLocks noChangeArrowheads="1"/>
            </p:cNvSpPr>
            <p:nvPr/>
          </p:nvSpPr>
          <p:spPr bwMode="auto">
            <a:xfrm flipH="1">
              <a:off x="343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176" name="Text Box 82"/>
            <p:cNvSpPr txBox="1">
              <a:spLocks noChangeArrowheads="1"/>
            </p:cNvSpPr>
            <p:nvPr/>
          </p:nvSpPr>
          <p:spPr bwMode="auto">
            <a:xfrm flipH="1">
              <a:off x="377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77" name="Group 89"/>
          <p:cNvGrpSpPr>
            <a:grpSpLocks/>
          </p:cNvGrpSpPr>
          <p:nvPr/>
        </p:nvGrpSpPr>
        <p:grpSpPr bwMode="auto">
          <a:xfrm>
            <a:off x="909637" y="1189038"/>
            <a:ext cx="3276600" cy="519112"/>
            <a:chOff x="1916" y="1353"/>
            <a:chExt cx="2064" cy="327"/>
          </a:xfrm>
        </p:grpSpPr>
        <p:sp>
          <p:nvSpPr>
            <p:cNvPr id="178" name="Text Box 23"/>
            <p:cNvSpPr txBox="1">
              <a:spLocks noChangeArrowheads="1"/>
            </p:cNvSpPr>
            <p:nvPr/>
          </p:nvSpPr>
          <p:spPr bwMode="auto">
            <a:xfrm flipH="1">
              <a:off x="191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79" name="Text Box 24"/>
            <p:cNvSpPr txBox="1">
              <a:spLocks noChangeArrowheads="1"/>
            </p:cNvSpPr>
            <p:nvPr/>
          </p:nvSpPr>
          <p:spPr bwMode="auto">
            <a:xfrm flipH="1">
              <a:off x="210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0" name="Text Box 25"/>
            <p:cNvSpPr txBox="1">
              <a:spLocks noChangeArrowheads="1"/>
            </p:cNvSpPr>
            <p:nvPr/>
          </p:nvSpPr>
          <p:spPr bwMode="auto">
            <a:xfrm flipH="1">
              <a:off x="230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1" name="Text Box 26"/>
            <p:cNvSpPr txBox="1">
              <a:spLocks noChangeArrowheads="1"/>
            </p:cNvSpPr>
            <p:nvPr/>
          </p:nvSpPr>
          <p:spPr bwMode="auto">
            <a:xfrm flipH="1">
              <a:off x="249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2" name="Text Box 27"/>
            <p:cNvSpPr txBox="1">
              <a:spLocks noChangeArrowheads="1"/>
            </p:cNvSpPr>
            <p:nvPr/>
          </p:nvSpPr>
          <p:spPr bwMode="auto">
            <a:xfrm flipH="1">
              <a:off x="2684"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3" name="Text Box 28"/>
            <p:cNvSpPr txBox="1">
              <a:spLocks noChangeArrowheads="1"/>
            </p:cNvSpPr>
            <p:nvPr/>
          </p:nvSpPr>
          <p:spPr bwMode="auto">
            <a:xfrm flipH="1">
              <a:off x="287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4" name="Text Box 29"/>
            <p:cNvSpPr txBox="1">
              <a:spLocks noChangeArrowheads="1"/>
            </p:cNvSpPr>
            <p:nvPr/>
          </p:nvSpPr>
          <p:spPr bwMode="auto">
            <a:xfrm flipH="1">
              <a:off x="306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5" name="Text Box 30"/>
            <p:cNvSpPr txBox="1">
              <a:spLocks noChangeArrowheads="1"/>
            </p:cNvSpPr>
            <p:nvPr/>
          </p:nvSpPr>
          <p:spPr bwMode="auto">
            <a:xfrm flipH="1">
              <a:off x="326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6" name="Text Box 31"/>
            <p:cNvSpPr txBox="1">
              <a:spLocks noChangeArrowheads="1"/>
            </p:cNvSpPr>
            <p:nvPr/>
          </p:nvSpPr>
          <p:spPr bwMode="auto">
            <a:xfrm flipH="1">
              <a:off x="345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7" name="Text Box 32"/>
            <p:cNvSpPr txBox="1">
              <a:spLocks noChangeArrowheads="1"/>
            </p:cNvSpPr>
            <p:nvPr/>
          </p:nvSpPr>
          <p:spPr bwMode="auto">
            <a:xfrm flipH="1">
              <a:off x="3644" y="1449"/>
              <a:ext cx="192" cy="231"/>
            </a:xfrm>
            <a:prstGeom prst="rect">
              <a:avLst/>
            </a:prstGeom>
            <a:noFill/>
            <a:ln w="9525">
              <a:noFill/>
              <a:miter lim="800000"/>
              <a:headEnd/>
              <a:tailEnd/>
            </a:ln>
          </p:spPr>
          <p:txBody>
            <a:bodyPr wrap="none">
              <a:spAutoFit/>
            </a:bodyPr>
            <a:lstStyle/>
            <a:p>
              <a:r>
                <a:rPr lang="en-US" dirty="0">
                  <a:solidFill>
                    <a:schemeClr val="accent2"/>
                  </a:solidFill>
                </a:rPr>
                <a:t>+</a:t>
              </a:r>
            </a:p>
          </p:txBody>
        </p:sp>
        <p:sp>
          <p:nvSpPr>
            <p:cNvPr id="188" name="Text Box 33"/>
            <p:cNvSpPr txBox="1">
              <a:spLocks noChangeArrowheads="1"/>
            </p:cNvSpPr>
            <p:nvPr/>
          </p:nvSpPr>
          <p:spPr bwMode="auto">
            <a:xfrm flipH="1">
              <a:off x="225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89" name="Text Box 34"/>
            <p:cNvSpPr txBox="1">
              <a:spLocks noChangeArrowheads="1"/>
            </p:cNvSpPr>
            <p:nvPr/>
          </p:nvSpPr>
          <p:spPr bwMode="auto">
            <a:xfrm flipH="1">
              <a:off x="244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0" name="Text Box 35"/>
            <p:cNvSpPr txBox="1">
              <a:spLocks noChangeArrowheads="1"/>
            </p:cNvSpPr>
            <p:nvPr/>
          </p:nvSpPr>
          <p:spPr bwMode="auto">
            <a:xfrm flipH="1">
              <a:off x="263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1" name="Text Box 36"/>
            <p:cNvSpPr txBox="1">
              <a:spLocks noChangeArrowheads="1"/>
            </p:cNvSpPr>
            <p:nvPr/>
          </p:nvSpPr>
          <p:spPr bwMode="auto">
            <a:xfrm flipH="1">
              <a:off x="282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2" name="Text Box 37"/>
            <p:cNvSpPr txBox="1">
              <a:spLocks noChangeArrowheads="1"/>
            </p:cNvSpPr>
            <p:nvPr/>
          </p:nvSpPr>
          <p:spPr bwMode="auto">
            <a:xfrm flipH="1">
              <a:off x="3020"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3" name="Text Box 38"/>
            <p:cNvSpPr txBox="1">
              <a:spLocks noChangeArrowheads="1"/>
            </p:cNvSpPr>
            <p:nvPr/>
          </p:nvSpPr>
          <p:spPr bwMode="auto">
            <a:xfrm flipH="1">
              <a:off x="321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4" name="Text Box 39"/>
            <p:cNvSpPr txBox="1">
              <a:spLocks noChangeArrowheads="1"/>
            </p:cNvSpPr>
            <p:nvPr/>
          </p:nvSpPr>
          <p:spPr bwMode="auto">
            <a:xfrm flipH="1">
              <a:off x="340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5" name="Text Box 40"/>
            <p:cNvSpPr txBox="1">
              <a:spLocks noChangeArrowheads="1"/>
            </p:cNvSpPr>
            <p:nvPr/>
          </p:nvSpPr>
          <p:spPr bwMode="auto">
            <a:xfrm flipH="1">
              <a:off x="359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96" name="Text Box 41"/>
            <p:cNvSpPr txBox="1">
              <a:spLocks noChangeArrowheads="1"/>
            </p:cNvSpPr>
            <p:nvPr/>
          </p:nvSpPr>
          <p:spPr bwMode="auto">
            <a:xfrm flipH="1">
              <a:off x="378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grpSp>
      <p:sp>
        <p:nvSpPr>
          <p:cNvPr id="197" name="Text Box 70"/>
          <p:cNvSpPr txBox="1">
            <a:spLocks noChangeArrowheads="1"/>
          </p:cNvSpPr>
          <p:nvPr/>
        </p:nvSpPr>
        <p:spPr bwMode="auto">
          <a:xfrm>
            <a:off x="152400" y="1155700"/>
            <a:ext cx="339725" cy="369888"/>
          </a:xfrm>
          <a:prstGeom prst="rect">
            <a:avLst/>
          </a:prstGeom>
          <a:noFill/>
          <a:ln w="9525">
            <a:noFill/>
            <a:miter lim="800000"/>
            <a:headEnd/>
            <a:tailEnd/>
          </a:ln>
        </p:spPr>
        <p:txBody>
          <a:bodyPr>
            <a:spAutoFit/>
          </a:bodyPr>
          <a:lstStyle/>
          <a:p>
            <a:r>
              <a:rPr lang="en-US" i="1">
                <a:latin typeface="Times New Roman" pitchFamily="18" charset="0"/>
              </a:rPr>
              <a:t>A</a:t>
            </a:r>
          </a:p>
        </p:txBody>
      </p:sp>
      <p:sp>
        <p:nvSpPr>
          <p:cNvPr id="198" name="Line 71"/>
          <p:cNvSpPr>
            <a:spLocks noChangeShapeType="1"/>
          </p:cNvSpPr>
          <p:nvPr/>
        </p:nvSpPr>
        <p:spPr bwMode="auto">
          <a:xfrm flipV="1">
            <a:off x="284163" y="1735138"/>
            <a:ext cx="0" cy="1198562"/>
          </a:xfrm>
          <a:prstGeom prst="line">
            <a:avLst/>
          </a:prstGeom>
          <a:noFill/>
          <a:ln w="19050">
            <a:solidFill>
              <a:schemeClr val="tx1"/>
            </a:solidFill>
            <a:round/>
            <a:headEnd type="triangle" w="med" len="med"/>
            <a:tailEnd type="triangle" w="med" len="med"/>
          </a:ln>
        </p:spPr>
        <p:txBody>
          <a:bodyPr/>
          <a:lstStyle/>
          <a:p>
            <a:endParaRPr lang="en-US"/>
          </a:p>
        </p:txBody>
      </p:sp>
      <p:sp>
        <p:nvSpPr>
          <p:cNvPr id="199" name="Text Box 72"/>
          <p:cNvSpPr txBox="1">
            <a:spLocks noChangeArrowheads="1"/>
          </p:cNvSpPr>
          <p:nvPr/>
        </p:nvSpPr>
        <p:spPr bwMode="auto">
          <a:xfrm>
            <a:off x="-25400" y="2136775"/>
            <a:ext cx="300038" cy="369888"/>
          </a:xfrm>
          <a:prstGeom prst="rect">
            <a:avLst/>
          </a:prstGeom>
          <a:noFill/>
          <a:ln w="9525">
            <a:noFill/>
            <a:miter lim="800000"/>
            <a:headEnd/>
            <a:tailEnd/>
          </a:ln>
        </p:spPr>
        <p:txBody>
          <a:bodyPr wrap="none">
            <a:spAutoFit/>
          </a:bodyPr>
          <a:lstStyle/>
          <a:p>
            <a:r>
              <a:rPr lang="en-US" i="1">
                <a:latin typeface="Times New Roman" pitchFamily="18" charset="0"/>
              </a:rPr>
              <a:t>d</a:t>
            </a:r>
          </a:p>
        </p:txBody>
      </p:sp>
      <p:sp>
        <p:nvSpPr>
          <p:cNvPr id="200" name="Oval 199"/>
          <p:cNvSpPr/>
          <p:nvPr/>
        </p:nvSpPr>
        <p:spPr>
          <a:xfrm>
            <a:off x="12176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Oval 200"/>
          <p:cNvSpPr/>
          <p:nvPr/>
        </p:nvSpPr>
        <p:spPr>
          <a:xfrm>
            <a:off x="15224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2" name="Oval 201"/>
          <p:cNvSpPr/>
          <p:nvPr/>
        </p:nvSpPr>
        <p:spPr>
          <a:xfrm>
            <a:off x="18272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3" name="Oval 202"/>
          <p:cNvSpPr/>
          <p:nvPr/>
        </p:nvSpPr>
        <p:spPr>
          <a:xfrm>
            <a:off x="21320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 name="Oval 203"/>
          <p:cNvSpPr/>
          <p:nvPr/>
        </p:nvSpPr>
        <p:spPr>
          <a:xfrm>
            <a:off x="24368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 name="Oval 204"/>
          <p:cNvSpPr/>
          <p:nvPr/>
        </p:nvSpPr>
        <p:spPr>
          <a:xfrm>
            <a:off x="27416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Oval 205"/>
          <p:cNvSpPr/>
          <p:nvPr/>
        </p:nvSpPr>
        <p:spPr>
          <a:xfrm>
            <a:off x="30464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7" name="Oval 206"/>
          <p:cNvSpPr/>
          <p:nvPr/>
        </p:nvSpPr>
        <p:spPr>
          <a:xfrm>
            <a:off x="33512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8" name="Oval 207"/>
          <p:cNvSpPr/>
          <p:nvPr/>
        </p:nvSpPr>
        <p:spPr>
          <a:xfrm>
            <a:off x="3656012" y="1917700"/>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9" name="Group 90"/>
          <p:cNvGrpSpPr>
            <a:grpSpLocks/>
          </p:cNvGrpSpPr>
          <p:nvPr/>
        </p:nvGrpSpPr>
        <p:grpSpPr bwMode="auto">
          <a:xfrm>
            <a:off x="884237" y="5422900"/>
            <a:ext cx="3240088" cy="519113"/>
            <a:chOff x="1900" y="537"/>
            <a:chExt cx="2041" cy="327"/>
          </a:xfrm>
        </p:grpSpPr>
        <p:sp>
          <p:nvSpPr>
            <p:cNvPr id="210" name="Text Box 65"/>
            <p:cNvSpPr txBox="1">
              <a:spLocks noChangeArrowheads="1"/>
            </p:cNvSpPr>
            <p:nvPr/>
          </p:nvSpPr>
          <p:spPr bwMode="auto">
            <a:xfrm flipH="1">
              <a:off x="223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1" name="Text Box 66"/>
            <p:cNvSpPr txBox="1">
              <a:spLocks noChangeArrowheads="1"/>
            </p:cNvSpPr>
            <p:nvPr/>
          </p:nvSpPr>
          <p:spPr bwMode="auto">
            <a:xfrm flipH="1">
              <a:off x="242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2" name="Text Box 67"/>
            <p:cNvSpPr txBox="1">
              <a:spLocks noChangeArrowheads="1"/>
            </p:cNvSpPr>
            <p:nvPr/>
          </p:nvSpPr>
          <p:spPr bwMode="auto">
            <a:xfrm flipH="1">
              <a:off x="262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3" name="Text Box 68"/>
            <p:cNvSpPr txBox="1">
              <a:spLocks noChangeArrowheads="1"/>
            </p:cNvSpPr>
            <p:nvPr/>
          </p:nvSpPr>
          <p:spPr bwMode="auto">
            <a:xfrm flipH="1">
              <a:off x="281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4" name="Text Box 69"/>
            <p:cNvSpPr txBox="1">
              <a:spLocks noChangeArrowheads="1"/>
            </p:cNvSpPr>
            <p:nvPr/>
          </p:nvSpPr>
          <p:spPr bwMode="auto">
            <a:xfrm flipH="1">
              <a:off x="3004"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5" name="Text Box 70"/>
            <p:cNvSpPr txBox="1">
              <a:spLocks noChangeArrowheads="1"/>
            </p:cNvSpPr>
            <p:nvPr/>
          </p:nvSpPr>
          <p:spPr bwMode="auto">
            <a:xfrm flipH="1">
              <a:off x="3196"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6" name="Text Box 71"/>
            <p:cNvSpPr txBox="1">
              <a:spLocks noChangeArrowheads="1"/>
            </p:cNvSpPr>
            <p:nvPr/>
          </p:nvSpPr>
          <p:spPr bwMode="auto">
            <a:xfrm flipH="1">
              <a:off x="3388"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7" name="Text Box 72"/>
            <p:cNvSpPr txBox="1">
              <a:spLocks noChangeArrowheads="1"/>
            </p:cNvSpPr>
            <p:nvPr/>
          </p:nvSpPr>
          <p:spPr bwMode="auto">
            <a:xfrm flipH="1">
              <a:off x="3580"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8" name="Text Box 73"/>
            <p:cNvSpPr txBox="1">
              <a:spLocks noChangeArrowheads="1"/>
            </p:cNvSpPr>
            <p:nvPr/>
          </p:nvSpPr>
          <p:spPr bwMode="auto">
            <a:xfrm flipH="1">
              <a:off x="1900"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19" name="Text Box 74"/>
            <p:cNvSpPr txBox="1">
              <a:spLocks noChangeArrowheads="1"/>
            </p:cNvSpPr>
            <p:nvPr/>
          </p:nvSpPr>
          <p:spPr bwMode="auto">
            <a:xfrm flipH="1">
              <a:off x="209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0" name="Text Box 75"/>
            <p:cNvSpPr txBox="1">
              <a:spLocks noChangeArrowheads="1"/>
            </p:cNvSpPr>
            <p:nvPr/>
          </p:nvSpPr>
          <p:spPr bwMode="auto">
            <a:xfrm flipH="1">
              <a:off x="228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1" name="Text Box 76"/>
            <p:cNvSpPr txBox="1">
              <a:spLocks noChangeArrowheads="1"/>
            </p:cNvSpPr>
            <p:nvPr/>
          </p:nvSpPr>
          <p:spPr bwMode="auto">
            <a:xfrm flipH="1">
              <a:off x="24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2" name="Text Box 77"/>
            <p:cNvSpPr txBox="1">
              <a:spLocks noChangeArrowheads="1"/>
            </p:cNvSpPr>
            <p:nvPr/>
          </p:nvSpPr>
          <p:spPr bwMode="auto">
            <a:xfrm flipH="1">
              <a:off x="2668"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3" name="Text Box 78"/>
            <p:cNvSpPr txBox="1">
              <a:spLocks noChangeArrowheads="1"/>
            </p:cNvSpPr>
            <p:nvPr/>
          </p:nvSpPr>
          <p:spPr bwMode="auto">
            <a:xfrm flipH="1">
              <a:off x="287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4" name="Text Box 79"/>
            <p:cNvSpPr txBox="1">
              <a:spLocks noChangeArrowheads="1"/>
            </p:cNvSpPr>
            <p:nvPr/>
          </p:nvSpPr>
          <p:spPr bwMode="auto">
            <a:xfrm flipH="1">
              <a:off x="3052"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5" name="Text Box 80"/>
            <p:cNvSpPr txBox="1">
              <a:spLocks noChangeArrowheads="1"/>
            </p:cNvSpPr>
            <p:nvPr/>
          </p:nvSpPr>
          <p:spPr bwMode="auto">
            <a:xfrm flipH="1">
              <a:off x="3244"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6" name="Text Box 81"/>
            <p:cNvSpPr txBox="1">
              <a:spLocks noChangeArrowheads="1"/>
            </p:cNvSpPr>
            <p:nvPr/>
          </p:nvSpPr>
          <p:spPr bwMode="auto">
            <a:xfrm flipH="1">
              <a:off x="3436" y="633"/>
              <a:ext cx="169" cy="231"/>
            </a:xfrm>
            <a:prstGeom prst="rect">
              <a:avLst/>
            </a:prstGeom>
            <a:noFill/>
            <a:ln w="9525">
              <a:noFill/>
              <a:miter lim="800000"/>
              <a:headEnd/>
              <a:tailEnd/>
            </a:ln>
          </p:spPr>
          <p:txBody>
            <a:bodyPr wrap="none">
              <a:spAutoFit/>
            </a:bodyPr>
            <a:lstStyle/>
            <a:p>
              <a:r>
                <a:rPr lang="en-US">
                  <a:solidFill>
                    <a:srgbClr val="FF0000"/>
                  </a:solidFill>
                </a:rPr>
                <a:t>-</a:t>
              </a:r>
            </a:p>
          </p:txBody>
        </p:sp>
        <p:sp>
          <p:nvSpPr>
            <p:cNvPr id="227" name="Text Box 82"/>
            <p:cNvSpPr txBox="1">
              <a:spLocks noChangeArrowheads="1"/>
            </p:cNvSpPr>
            <p:nvPr/>
          </p:nvSpPr>
          <p:spPr bwMode="auto">
            <a:xfrm flipH="1">
              <a:off x="3772" y="537"/>
              <a:ext cx="169" cy="231"/>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28" name="Group 89"/>
          <p:cNvGrpSpPr>
            <a:grpSpLocks/>
          </p:cNvGrpSpPr>
          <p:nvPr/>
        </p:nvGrpSpPr>
        <p:grpSpPr bwMode="auto">
          <a:xfrm>
            <a:off x="909637" y="4127500"/>
            <a:ext cx="3276600" cy="519113"/>
            <a:chOff x="1916" y="1353"/>
            <a:chExt cx="2064" cy="327"/>
          </a:xfrm>
        </p:grpSpPr>
        <p:sp>
          <p:nvSpPr>
            <p:cNvPr id="229" name="Text Box 23"/>
            <p:cNvSpPr txBox="1">
              <a:spLocks noChangeArrowheads="1"/>
            </p:cNvSpPr>
            <p:nvPr/>
          </p:nvSpPr>
          <p:spPr bwMode="auto">
            <a:xfrm flipH="1">
              <a:off x="191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0" name="Text Box 24"/>
            <p:cNvSpPr txBox="1">
              <a:spLocks noChangeArrowheads="1"/>
            </p:cNvSpPr>
            <p:nvPr/>
          </p:nvSpPr>
          <p:spPr bwMode="auto">
            <a:xfrm flipH="1">
              <a:off x="210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1" name="Text Box 25"/>
            <p:cNvSpPr txBox="1">
              <a:spLocks noChangeArrowheads="1"/>
            </p:cNvSpPr>
            <p:nvPr/>
          </p:nvSpPr>
          <p:spPr bwMode="auto">
            <a:xfrm flipH="1">
              <a:off x="230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2" name="Text Box 26"/>
            <p:cNvSpPr txBox="1">
              <a:spLocks noChangeArrowheads="1"/>
            </p:cNvSpPr>
            <p:nvPr/>
          </p:nvSpPr>
          <p:spPr bwMode="auto">
            <a:xfrm flipH="1">
              <a:off x="249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3" name="Text Box 27"/>
            <p:cNvSpPr txBox="1">
              <a:spLocks noChangeArrowheads="1"/>
            </p:cNvSpPr>
            <p:nvPr/>
          </p:nvSpPr>
          <p:spPr bwMode="auto">
            <a:xfrm flipH="1">
              <a:off x="2684"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4" name="Text Box 28"/>
            <p:cNvSpPr txBox="1">
              <a:spLocks noChangeArrowheads="1"/>
            </p:cNvSpPr>
            <p:nvPr/>
          </p:nvSpPr>
          <p:spPr bwMode="auto">
            <a:xfrm flipH="1">
              <a:off x="2876"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5" name="Text Box 29"/>
            <p:cNvSpPr txBox="1">
              <a:spLocks noChangeArrowheads="1"/>
            </p:cNvSpPr>
            <p:nvPr/>
          </p:nvSpPr>
          <p:spPr bwMode="auto">
            <a:xfrm flipH="1">
              <a:off x="3068"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6" name="Text Box 30"/>
            <p:cNvSpPr txBox="1">
              <a:spLocks noChangeArrowheads="1"/>
            </p:cNvSpPr>
            <p:nvPr/>
          </p:nvSpPr>
          <p:spPr bwMode="auto">
            <a:xfrm flipH="1">
              <a:off x="3260"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7" name="Text Box 31"/>
            <p:cNvSpPr txBox="1">
              <a:spLocks noChangeArrowheads="1"/>
            </p:cNvSpPr>
            <p:nvPr/>
          </p:nvSpPr>
          <p:spPr bwMode="auto">
            <a:xfrm flipH="1">
              <a:off x="3452"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8" name="Text Box 32"/>
            <p:cNvSpPr txBox="1">
              <a:spLocks noChangeArrowheads="1"/>
            </p:cNvSpPr>
            <p:nvPr/>
          </p:nvSpPr>
          <p:spPr bwMode="auto">
            <a:xfrm flipH="1">
              <a:off x="3644" y="1449"/>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39" name="Text Box 33"/>
            <p:cNvSpPr txBox="1">
              <a:spLocks noChangeArrowheads="1"/>
            </p:cNvSpPr>
            <p:nvPr/>
          </p:nvSpPr>
          <p:spPr bwMode="auto">
            <a:xfrm flipH="1">
              <a:off x="225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0" name="Text Box 34"/>
            <p:cNvSpPr txBox="1">
              <a:spLocks noChangeArrowheads="1"/>
            </p:cNvSpPr>
            <p:nvPr/>
          </p:nvSpPr>
          <p:spPr bwMode="auto">
            <a:xfrm flipH="1">
              <a:off x="244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1" name="Text Box 35"/>
            <p:cNvSpPr txBox="1">
              <a:spLocks noChangeArrowheads="1"/>
            </p:cNvSpPr>
            <p:nvPr/>
          </p:nvSpPr>
          <p:spPr bwMode="auto">
            <a:xfrm flipH="1">
              <a:off x="263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2" name="Text Box 36"/>
            <p:cNvSpPr txBox="1">
              <a:spLocks noChangeArrowheads="1"/>
            </p:cNvSpPr>
            <p:nvPr/>
          </p:nvSpPr>
          <p:spPr bwMode="auto">
            <a:xfrm flipH="1">
              <a:off x="282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3" name="Text Box 37"/>
            <p:cNvSpPr txBox="1">
              <a:spLocks noChangeArrowheads="1"/>
            </p:cNvSpPr>
            <p:nvPr/>
          </p:nvSpPr>
          <p:spPr bwMode="auto">
            <a:xfrm flipH="1">
              <a:off x="3020"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4" name="Text Box 38"/>
            <p:cNvSpPr txBox="1">
              <a:spLocks noChangeArrowheads="1"/>
            </p:cNvSpPr>
            <p:nvPr/>
          </p:nvSpPr>
          <p:spPr bwMode="auto">
            <a:xfrm flipH="1">
              <a:off x="3212"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5" name="Text Box 39"/>
            <p:cNvSpPr txBox="1">
              <a:spLocks noChangeArrowheads="1"/>
            </p:cNvSpPr>
            <p:nvPr/>
          </p:nvSpPr>
          <p:spPr bwMode="auto">
            <a:xfrm flipH="1">
              <a:off x="3404"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6" name="Text Box 40"/>
            <p:cNvSpPr txBox="1">
              <a:spLocks noChangeArrowheads="1"/>
            </p:cNvSpPr>
            <p:nvPr/>
          </p:nvSpPr>
          <p:spPr bwMode="auto">
            <a:xfrm flipH="1">
              <a:off x="3596"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247" name="Text Box 41"/>
            <p:cNvSpPr txBox="1">
              <a:spLocks noChangeArrowheads="1"/>
            </p:cNvSpPr>
            <p:nvPr/>
          </p:nvSpPr>
          <p:spPr bwMode="auto">
            <a:xfrm flipH="1">
              <a:off x="3788" y="1353"/>
              <a:ext cx="192" cy="231"/>
            </a:xfrm>
            <a:prstGeom prst="rect">
              <a:avLst/>
            </a:prstGeom>
            <a:noFill/>
            <a:ln w="9525">
              <a:noFill/>
              <a:miter lim="800000"/>
              <a:headEnd/>
              <a:tailEnd/>
            </a:ln>
          </p:spPr>
          <p:txBody>
            <a:bodyPr wrap="none">
              <a:spAutoFit/>
            </a:bodyPr>
            <a:lstStyle/>
            <a:p>
              <a:r>
                <a:rPr lang="en-US">
                  <a:solidFill>
                    <a:schemeClr val="accent2"/>
                  </a:solidFill>
                </a:rPr>
                <a:t>+</a:t>
              </a:r>
            </a:p>
          </p:txBody>
        </p:sp>
      </p:grpSp>
      <p:sp>
        <p:nvSpPr>
          <p:cNvPr id="248" name="Text Box 70"/>
          <p:cNvSpPr txBox="1">
            <a:spLocks noChangeArrowheads="1"/>
          </p:cNvSpPr>
          <p:nvPr/>
        </p:nvSpPr>
        <p:spPr bwMode="auto">
          <a:xfrm>
            <a:off x="152400" y="4094163"/>
            <a:ext cx="339725" cy="369887"/>
          </a:xfrm>
          <a:prstGeom prst="rect">
            <a:avLst/>
          </a:prstGeom>
          <a:noFill/>
          <a:ln w="9525">
            <a:noFill/>
            <a:miter lim="800000"/>
            <a:headEnd/>
            <a:tailEnd/>
          </a:ln>
        </p:spPr>
        <p:txBody>
          <a:bodyPr>
            <a:spAutoFit/>
          </a:bodyPr>
          <a:lstStyle/>
          <a:p>
            <a:r>
              <a:rPr lang="en-US" i="1">
                <a:latin typeface="Times New Roman" pitchFamily="18" charset="0"/>
              </a:rPr>
              <a:t>A</a:t>
            </a:r>
          </a:p>
        </p:txBody>
      </p:sp>
      <p:sp>
        <p:nvSpPr>
          <p:cNvPr id="249" name="Line 71"/>
          <p:cNvSpPr>
            <a:spLocks noChangeShapeType="1"/>
          </p:cNvSpPr>
          <p:nvPr/>
        </p:nvSpPr>
        <p:spPr bwMode="auto">
          <a:xfrm flipV="1">
            <a:off x="284163" y="4673600"/>
            <a:ext cx="0" cy="1198563"/>
          </a:xfrm>
          <a:prstGeom prst="line">
            <a:avLst/>
          </a:prstGeom>
          <a:noFill/>
          <a:ln w="19050">
            <a:solidFill>
              <a:schemeClr val="tx1"/>
            </a:solidFill>
            <a:round/>
            <a:headEnd type="triangle" w="med" len="med"/>
            <a:tailEnd type="triangle" w="med" len="med"/>
          </a:ln>
        </p:spPr>
        <p:txBody>
          <a:bodyPr/>
          <a:lstStyle/>
          <a:p>
            <a:endParaRPr lang="en-US"/>
          </a:p>
        </p:txBody>
      </p:sp>
      <p:sp>
        <p:nvSpPr>
          <p:cNvPr id="250" name="Text Box 72"/>
          <p:cNvSpPr txBox="1">
            <a:spLocks noChangeArrowheads="1"/>
          </p:cNvSpPr>
          <p:nvPr/>
        </p:nvSpPr>
        <p:spPr bwMode="auto">
          <a:xfrm>
            <a:off x="-25400" y="5075238"/>
            <a:ext cx="300038" cy="369887"/>
          </a:xfrm>
          <a:prstGeom prst="rect">
            <a:avLst/>
          </a:prstGeom>
          <a:noFill/>
          <a:ln w="9525">
            <a:noFill/>
            <a:miter lim="800000"/>
            <a:headEnd/>
            <a:tailEnd/>
          </a:ln>
        </p:spPr>
        <p:txBody>
          <a:bodyPr wrap="none">
            <a:spAutoFit/>
          </a:bodyPr>
          <a:lstStyle/>
          <a:p>
            <a:r>
              <a:rPr lang="en-US" i="1">
                <a:latin typeface="Times New Roman" pitchFamily="18" charset="0"/>
              </a:rPr>
              <a:t>d</a:t>
            </a:r>
          </a:p>
        </p:txBody>
      </p:sp>
      <p:sp>
        <p:nvSpPr>
          <p:cNvPr id="251" name="Oval 250"/>
          <p:cNvSpPr/>
          <p:nvPr/>
        </p:nvSpPr>
        <p:spPr>
          <a:xfrm rot="16200000">
            <a:off x="950912" y="48561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Oval 251"/>
          <p:cNvSpPr/>
          <p:nvPr/>
        </p:nvSpPr>
        <p:spPr>
          <a:xfrm rot="16200000">
            <a:off x="1712912" y="48561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Oval 252"/>
          <p:cNvSpPr/>
          <p:nvPr/>
        </p:nvSpPr>
        <p:spPr>
          <a:xfrm rot="16200000">
            <a:off x="2398712" y="48561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Oval 253"/>
          <p:cNvSpPr/>
          <p:nvPr/>
        </p:nvSpPr>
        <p:spPr>
          <a:xfrm rot="16200000">
            <a:off x="3160712" y="48561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5" name="Oval 254"/>
          <p:cNvSpPr/>
          <p:nvPr/>
        </p:nvSpPr>
        <p:spPr>
          <a:xfrm rot="16200000">
            <a:off x="3922712" y="4856163"/>
            <a:ext cx="76200" cy="609600"/>
          </a:xfrm>
          <a:prstGeom prst="ellipse">
            <a:avLst/>
          </a:prstGeom>
          <a:solidFill>
            <a:srgbClr val="B0B2B4"/>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Rectangle 136"/>
          <p:cNvSpPr>
            <a:spLocks noChangeArrowheads="1"/>
          </p:cNvSpPr>
          <p:nvPr/>
        </p:nvSpPr>
        <p:spPr bwMode="auto">
          <a:xfrm>
            <a:off x="3621087" y="1735138"/>
            <a:ext cx="250825" cy="307975"/>
          </a:xfrm>
          <a:prstGeom prst="rect">
            <a:avLst/>
          </a:prstGeom>
          <a:noFill/>
          <a:ln w="9525">
            <a:noFill/>
            <a:miter lim="800000"/>
            <a:headEnd/>
            <a:tailEnd/>
          </a:ln>
        </p:spPr>
        <p:txBody>
          <a:bodyPr wrap="none">
            <a:spAutoFit/>
          </a:bodyPr>
          <a:lstStyle/>
          <a:p>
            <a:r>
              <a:rPr lang="en-US" sz="1400" dirty="0">
                <a:solidFill>
                  <a:srgbClr val="FF0000"/>
                </a:solidFill>
              </a:rPr>
              <a:t>-</a:t>
            </a:r>
          </a:p>
        </p:txBody>
      </p:sp>
      <p:sp>
        <p:nvSpPr>
          <p:cNvPr id="257" name="Rectangle 256"/>
          <p:cNvSpPr/>
          <p:nvPr/>
        </p:nvSpPr>
        <p:spPr>
          <a:xfrm>
            <a:off x="3625850" y="2373313"/>
            <a:ext cx="258762" cy="261937"/>
          </a:xfrm>
          <a:prstGeom prst="rect">
            <a:avLst/>
          </a:prstGeom>
        </p:spPr>
        <p:txBody>
          <a:bodyPr wrap="none">
            <a:spAutoFit/>
          </a:bodyPr>
          <a:lstStyle/>
          <a:p>
            <a:pPr>
              <a:defRPr/>
            </a:pPr>
            <a:r>
              <a:rPr lang="en-US" sz="1050" dirty="0">
                <a:solidFill>
                  <a:schemeClr val="accent2"/>
                </a:solidFill>
              </a:rPr>
              <a:t>+</a:t>
            </a:r>
          </a:p>
        </p:txBody>
      </p:sp>
      <p:sp>
        <p:nvSpPr>
          <p:cNvPr id="258" name="Rectangle 138"/>
          <p:cNvSpPr>
            <a:spLocks noChangeArrowheads="1"/>
          </p:cNvSpPr>
          <p:nvPr/>
        </p:nvSpPr>
        <p:spPr bwMode="auto">
          <a:xfrm>
            <a:off x="3322637" y="1736725"/>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59" name="Rectangle 258"/>
          <p:cNvSpPr/>
          <p:nvPr/>
        </p:nvSpPr>
        <p:spPr>
          <a:xfrm>
            <a:off x="3327400" y="2373313"/>
            <a:ext cx="258762" cy="261937"/>
          </a:xfrm>
          <a:prstGeom prst="rect">
            <a:avLst/>
          </a:prstGeom>
        </p:spPr>
        <p:txBody>
          <a:bodyPr wrap="none">
            <a:spAutoFit/>
          </a:bodyPr>
          <a:lstStyle/>
          <a:p>
            <a:pPr>
              <a:defRPr/>
            </a:pPr>
            <a:r>
              <a:rPr lang="en-US" sz="1050" dirty="0">
                <a:solidFill>
                  <a:schemeClr val="accent2"/>
                </a:solidFill>
              </a:rPr>
              <a:t>+</a:t>
            </a:r>
          </a:p>
        </p:txBody>
      </p:sp>
      <p:sp>
        <p:nvSpPr>
          <p:cNvPr id="260" name="Rectangle 140"/>
          <p:cNvSpPr>
            <a:spLocks noChangeArrowheads="1"/>
          </p:cNvSpPr>
          <p:nvPr/>
        </p:nvSpPr>
        <p:spPr bwMode="auto">
          <a:xfrm>
            <a:off x="3024187" y="1738313"/>
            <a:ext cx="249238" cy="306387"/>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61" name="Rectangle 260"/>
          <p:cNvSpPr/>
          <p:nvPr/>
        </p:nvSpPr>
        <p:spPr>
          <a:xfrm>
            <a:off x="3028950" y="2374900"/>
            <a:ext cx="257175" cy="261938"/>
          </a:xfrm>
          <a:prstGeom prst="rect">
            <a:avLst/>
          </a:prstGeom>
        </p:spPr>
        <p:txBody>
          <a:bodyPr wrap="none">
            <a:spAutoFit/>
          </a:bodyPr>
          <a:lstStyle/>
          <a:p>
            <a:pPr>
              <a:defRPr/>
            </a:pPr>
            <a:r>
              <a:rPr lang="en-US" sz="1050" dirty="0">
                <a:solidFill>
                  <a:schemeClr val="accent2"/>
                </a:solidFill>
              </a:rPr>
              <a:t>+</a:t>
            </a:r>
          </a:p>
        </p:txBody>
      </p:sp>
      <p:sp>
        <p:nvSpPr>
          <p:cNvPr id="262" name="Rectangle 142"/>
          <p:cNvSpPr>
            <a:spLocks noChangeArrowheads="1"/>
          </p:cNvSpPr>
          <p:nvPr/>
        </p:nvSpPr>
        <p:spPr bwMode="auto">
          <a:xfrm>
            <a:off x="2713037" y="173831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63" name="Rectangle 262"/>
          <p:cNvSpPr/>
          <p:nvPr/>
        </p:nvSpPr>
        <p:spPr>
          <a:xfrm>
            <a:off x="2717800" y="2376488"/>
            <a:ext cx="258762" cy="260350"/>
          </a:xfrm>
          <a:prstGeom prst="rect">
            <a:avLst/>
          </a:prstGeom>
        </p:spPr>
        <p:txBody>
          <a:bodyPr wrap="none">
            <a:spAutoFit/>
          </a:bodyPr>
          <a:lstStyle/>
          <a:p>
            <a:pPr>
              <a:defRPr/>
            </a:pPr>
            <a:r>
              <a:rPr lang="en-US" sz="1050" dirty="0">
                <a:solidFill>
                  <a:schemeClr val="accent2"/>
                </a:solidFill>
              </a:rPr>
              <a:t>+</a:t>
            </a:r>
          </a:p>
        </p:txBody>
      </p:sp>
      <p:sp>
        <p:nvSpPr>
          <p:cNvPr id="264" name="Rectangle 144"/>
          <p:cNvSpPr>
            <a:spLocks noChangeArrowheads="1"/>
          </p:cNvSpPr>
          <p:nvPr/>
        </p:nvSpPr>
        <p:spPr bwMode="auto">
          <a:xfrm>
            <a:off x="2401887" y="1739900"/>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65" name="Rectangle 264"/>
          <p:cNvSpPr/>
          <p:nvPr/>
        </p:nvSpPr>
        <p:spPr>
          <a:xfrm>
            <a:off x="2406650" y="2376488"/>
            <a:ext cx="258762" cy="261937"/>
          </a:xfrm>
          <a:prstGeom prst="rect">
            <a:avLst/>
          </a:prstGeom>
        </p:spPr>
        <p:txBody>
          <a:bodyPr wrap="none">
            <a:spAutoFit/>
          </a:bodyPr>
          <a:lstStyle/>
          <a:p>
            <a:pPr>
              <a:defRPr/>
            </a:pPr>
            <a:r>
              <a:rPr lang="en-US" sz="1050" dirty="0">
                <a:solidFill>
                  <a:schemeClr val="accent2"/>
                </a:solidFill>
              </a:rPr>
              <a:t>+</a:t>
            </a:r>
          </a:p>
        </p:txBody>
      </p:sp>
      <p:sp>
        <p:nvSpPr>
          <p:cNvPr id="266" name="Rectangle 146"/>
          <p:cNvSpPr>
            <a:spLocks noChangeArrowheads="1"/>
          </p:cNvSpPr>
          <p:nvPr/>
        </p:nvSpPr>
        <p:spPr bwMode="auto">
          <a:xfrm>
            <a:off x="2114550" y="1739900"/>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67" name="Rectangle 266"/>
          <p:cNvSpPr/>
          <p:nvPr/>
        </p:nvSpPr>
        <p:spPr>
          <a:xfrm>
            <a:off x="2119312" y="2378075"/>
            <a:ext cx="258763" cy="261938"/>
          </a:xfrm>
          <a:prstGeom prst="rect">
            <a:avLst/>
          </a:prstGeom>
        </p:spPr>
        <p:txBody>
          <a:bodyPr wrap="none">
            <a:spAutoFit/>
          </a:bodyPr>
          <a:lstStyle/>
          <a:p>
            <a:pPr>
              <a:defRPr/>
            </a:pPr>
            <a:r>
              <a:rPr lang="en-US" sz="1050" dirty="0">
                <a:solidFill>
                  <a:schemeClr val="accent2"/>
                </a:solidFill>
              </a:rPr>
              <a:t>+</a:t>
            </a:r>
          </a:p>
        </p:txBody>
      </p:sp>
      <p:sp>
        <p:nvSpPr>
          <p:cNvPr id="268" name="Rectangle 148"/>
          <p:cNvSpPr>
            <a:spLocks noChangeArrowheads="1"/>
          </p:cNvSpPr>
          <p:nvPr/>
        </p:nvSpPr>
        <p:spPr bwMode="auto">
          <a:xfrm>
            <a:off x="1804987" y="1741488"/>
            <a:ext cx="249238"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69" name="Rectangle 268"/>
          <p:cNvSpPr/>
          <p:nvPr/>
        </p:nvSpPr>
        <p:spPr>
          <a:xfrm>
            <a:off x="1809750" y="2379663"/>
            <a:ext cx="257175" cy="260350"/>
          </a:xfrm>
          <a:prstGeom prst="rect">
            <a:avLst/>
          </a:prstGeom>
        </p:spPr>
        <p:txBody>
          <a:bodyPr wrap="none">
            <a:spAutoFit/>
          </a:bodyPr>
          <a:lstStyle/>
          <a:p>
            <a:pPr>
              <a:defRPr/>
            </a:pPr>
            <a:r>
              <a:rPr lang="en-US" sz="1050" dirty="0">
                <a:solidFill>
                  <a:schemeClr val="accent2"/>
                </a:solidFill>
              </a:rPr>
              <a:t>+</a:t>
            </a:r>
          </a:p>
        </p:txBody>
      </p:sp>
      <p:sp>
        <p:nvSpPr>
          <p:cNvPr id="270" name="Rectangle 150"/>
          <p:cNvSpPr>
            <a:spLocks noChangeArrowheads="1"/>
          </p:cNvSpPr>
          <p:nvPr/>
        </p:nvSpPr>
        <p:spPr bwMode="auto">
          <a:xfrm>
            <a:off x="1504950" y="1743075"/>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71" name="Rectangle 270"/>
          <p:cNvSpPr/>
          <p:nvPr/>
        </p:nvSpPr>
        <p:spPr>
          <a:xfrm>
            <a:off x="1509712" y="2379663"/>
            <a:ext cx="258763" cy="261937"/>
          </a:xfrm>
          <a:prstGeom prst="rect">
            <a:avLst/>
          </a:prstGeom>
        </p:spPr>
        <p:txBody>
          <a:bodyPr wrap="none">
            <a:spAutoFit/>
          </a:bodyPr>
          <a:lstStyle/>
          <a:p>
            <a:pPr>
              <a:defRPr/>
            </a:pPr>
            <a:r>
              <a:rPr lang="en-US" sz="1050" dirty="0">
                <a:solidFill>
                  <a:schemeClr val="accent2"/>
                </a:solidFill>
              </a:rPr>
              <a:t>+</a:t>
            </a:r>
          </a:p>
        </p:txBody>
      </p:sp>
      <p:sp>
        <p:nvSpPr>
          <p:cNvPr id="272" name="Rectangle 152"/>
          <p:cNvSpPr>
            <a:spLocks noChangeArrowheads="1"/>
          </p:cNvSpPr>
          <p:nvPr/>
        </p:nvSpPr>
        <p:spPr bwMode="auto">
          <a:xfrm>
            <a:off x="1200150" y="1743075"/>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73" name="Rectangle 272"/>
          <p:cNvSpPr/>
          <p:nvPr/>
        </p:nvSpPr>
        <p:spPr>
          <a:xfrm>
            <a:off x="1204912" y="2381250"/>
            <a:ext cx="258763" cy="261938"/>
          </a:xfrm>
          <a:prstGeom prst="rect">
            <a:avLst/>
          </a:prstGeom>
        </p:spPr>
        <p:txBody>
          <a:bodyPr wrap="none">
            <a:spAutoFit/>
          </a:bodyPr>
          <a:lstStyle/>
          <a:p>
            <a:pPr>
              <a:defRPr/>
            </a:pPr>
            <a:r>
              <a:rPr lang="en-US" sz="1050" dirty="0">
                <a:solidFill>
                  <a:schemeClr val="accent2"/>
                </a:solidFill>
              </a:rPr>
              <a:t>+</a:t>
            </a:r>
          </a:p>
        </p:txBody>
      </p:sp>
      <p:sp>
        <p:nvSpPr>
          <p:cNvPr id="274" name="Rectangle 154"/>
          <p:cNvSpPr>
            <a:spLocks noChangeArrowheads="1"/>
          </p:cNvSpPr>
          <p:nvPr/>
        </p:nvSpPr>
        <p:spPr bwMode="auto">
          <a:xfrm>
            <a:off x="3849687" y="491966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75" name="Rectangle 274"/>
          <p:cNvSpPr/>
          <p:nvPr/>
        </p:nvSpPr>
        <p:spPr>
          <a:xfrm>
            <a:off x="3848100" y="5111750"/>
            <a:ext cx="258762" cy="261938"/>
          </a:xfrm>
          <a:prstGeom prst="rect">
            <a:avLst/>
          </a:prstGeom>
        </p:spPr>
        <p:txBody>
          <a:bodyPr wrap="none">
            <a:spAutoFit/>
          </a:bodyPr>
          <a:lstStyle/>
          <a:p>
            <a:pPr>
              <a:defRPr/>
            </a:pPr>
            <a:r>
              <a:rPr lang="en-US" sz="1050" dirty="0">
                <a:solidFill>
                  <a:schemeClr val="accent2"/>
                </a:solidFill>
              </a:rPr>
              <a:t>+</a:t>
            </a:r>
          </a:p>
        </p:txBody>
      </p:sp>
      <p:sp>
        <p:nvSpPr>
          <p:cNvPr id="276" name="Rectangle 157"/>
          <p:cNvSpPr>
            <a:spLocks noChangeArrowheads="1"/>
          </p:cNvSpPr>
          <p:nvPr/>
        </p:nvSpPr>
        <p:spPr bwMode="auto">
          <a:xfrm>
            <a:off x="3095625" y="4913313"/>
            <a:ext cx="249237"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77" name="Rectangle 276"/>
          <p:cNvSpPr/>
          <p:nvPr/>
        </p:nvSpPr>
        <p:spPr>
          <a:xfrm>
            <a:off x="3092450" y="5106988"/>
            <a:ext cx="258762" cy="260350"/>
          </a:xfrm>
          <a:prstGeom prst="rect">
            <a:avLst/>
          </a:prstGeom>
        </p:spPr>
        <p:txBody>
          <a:bodyPr wrap="none">
            <a:spAutoFit/>
          </a:bodyPr>
          <a:lstStyle/>
          <a:p>
            <a:pPr>
              <a:defRPr/>
            </a:pPr>
            <a:r>
              <a:rPr lang="en-US" sz="1050" dirty="0">
                <a:solidFill>
                  <a:schemeClr val="accent2"/>
                </a:solidFill>
              </a:rPr>
              <a:t>+</a:t>
            </a:r>
          </a:p>
        </p:txBody>
      </p:sp>
      <p:sp>
        <p:nvSpPr>
          <p:cNvPr id="278" name="Rectangle 159"/>
          <p:cNvSpPr>
            <a:spLocks noChangeArrowheads="1"/>
          </p:cNvSpPr>
          <p:nvPr/>
        </p:nvSpPr>
        <p:spPr bwMode="auto">
          <a:xfrm>
            <a:off x="2339975" y="490696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79" name="Rectangle 278"/>
          <p:cNvSpPr/>
          <p:nvPr/>
        </p:nvSpPr>
        <p:spPr>
          <a:xfrm>
            <a:off x="2338387" y="5100638"/>
            <a:ext cx="257175" cy="261937"/>
          </a:xfrm>
          <a:prstGeom prst="rect">
            <a:avLst/>
          </a:prstGeom>
        </p:spPr>
        <p:txBody>
          <a:bodyPr wrap="none">
            <a:spAutoFit/>
          </a:bodyPr>
          <a:lstStyle/>
          <a:p>
            <a:pPr>
              <a:defRPr/>
            </a:pPr>
            <a:r>
              <a:rPr lang="en-US" sz="1050" dirty="0">
                <a:solidFill>
                  <a:schemeClr val="accent2"/>
                </a:solidFill>
              </a:rPr>
              <a:t>+</a:t>
            </a:r>
          </a:p>
        </p:txBody>
      </p:sp>
      <p:sp>
        <p:nvSpPr>
          <p:cNvPr id="280" name="Rectangle 161"/>
          <p:cNvSpPr>
            <a:spLocks noChangeArrowheads="1"/>
          </p:cNvSpPr>
          <p:nvPr/>
        </p:nvSpPr>
        <p:spPr bwMode="auto">
          <a:xfrm>
            <a:off x="1625600" y="4900613"/>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81" name="Rectangle 280"/>
          <p:cNvSpPr/>
          <p:nvPr/>
        </p:nvSpPr>
        <p:spPr>
          <a:xfrm>
            <a:off x="1624012" y="5094288"/>
            <a:ext cx="258763" cy="261937"/>
          </a:xfrm>
          <a:prstGeom prst="rect">
            <a:avLst/>
          </a:prstGeom>
        </p:spPr>
        <p:txBody>
          <a:bodyPr wrap="none">
            <a:spAutoFit/>
          </a:bodyPr>
          <a:lstStyle/>
          <a:p>
            <a:pPr>
              <a:defRPr/>
            </a:pPr>
            <a:r>
              <a:rPr lang="en-US" sz="1050" dirty="0">
                <a:solidFill>
                  <a:schemeClr val="accent2"/>
                </a:solidFill>
              </a:rPr>
              <a:t>+</a:t>
            </a:r>
          </a:p>
        </p:txBody>
      </p:sp>
      <p:sp>
        <p:nvSpPr>
          <p:cNvPr id="282" name="Rectangle 163"/>
          <p:cNvSpPr>
            <a:spLocks noChangeArrowheads="1"/>
          </p:cNvSpPr>
          <p:nvPr/>
        </p:nvSpPr>
        <p:spPr bwMode="auto">
          <a:xfrm>
            <a:off x="865187" y="4908550"/>
            <a:ext cx="250825" cy="307975"/>
          </a:xfrm>
          <a:prstGeom prst="rect">
            <a:avLst/>
          </a:prstGeom>
          <a:noFill/>
          <a:ln w="9525">
            <a:noFill/>
            <a:miter lim="800000"/>
            <a:headEnd/>
            <a:tailEnd/>
          </a:ln>
        </p:spPr>
        <p:txBody>
          <a:bodyPr wrap="none">
            <a:spAutoFit/>
          </a:bodyPr>
          <a:lstStyle/>
          <a:p>
            <a:r>
              <a:rPr lang="en-US" sz="1400">
                <a:solidFill>
                  <a:srgbClr val="FF0000"/>
                </a:solidFill>
              </a:rPr>
              <a:t>-</a:t>
            </a:r>
          </a:p>
        </p:txBody>
      </p:sp>
      <p:sp>
        <p:nvSpPr>
          <p:cNvPr id="283" name="Rectangle 282"/>
          <p:cNvSpPr/>
          <p:nvPr/>
        </p:nvSpPr>
        <p:spPr>
          <a:xfrm>
            <a:off x="863600" y="5102225"/>
            <a:ext cx="258762" cy="261938"/>
          </a:xfrm>
          <a:prstGeom prst="rect">
            <a:avLst/>
          </a:prstGeom>
        </p:spPr>
        <p:txBody>
          <a:bodyPr wrap="none">
            <a:spAutoFit/>
          </a:bodyPr>
          <a:lstStyle/>
          <a:p>
            <a:pPr>
              <a:defRPr/>
            </a:pPr>
            <a:r>
              <a:rPr lang="en-US" sz="1050" dirty="0">
                <a:solidFill>
                  <a:schemeClr val="accent2"/>
                </a:solidFill>
              </a:rPr>
              <a:t>+</a:t>
            </a:r>
          </a:p>
        </p:txBody>
      </p:sp>
      <p:pic>
        <p:nvPicPr>
          <p:cNvPr id="284" name="Picture 283" descr="latex-image-1.pdf"/>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99000" y="1993900"/>
            <a:ext cx="317500" cy="368300"/>
          </a:xfrm>
          <a:prstGeom prst="rect">
            <a:avLst/>
          </a:prstGeom>
        </p:spPr>
      </p:pic>
      <p:pic>
        <p:nvPicPr>
          <p:cNvPr id="285" name="Picture 284" descr="latex-image-1.pdf"/>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864100" y="4991100"/>
            <a:ext cx="431800" cy="279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1981200" y="6135688"/>
            <a:ext cx="4846638" cy="646112"/>
          </a:xfrm>
          <a:prstGeom prst="rect">
            <a:avLst/>
          </a:prstGeom>
          <a:noFill/>
          <a:ln w="9525">
            <a:noFill/>
            <a:miter lim="800000"/>
            <a:headEnd/>
            <a:tailEnd/>
          </a:ln>
        </p:spPr>
        <p:txBody>
          <a:bodyPr wrap="none">
            <a:prstTxWarp prst="textNoShape">
              <a:avLst/>
            </a:prstTxWarp>
            <a:spAutoFit/>
          </a:bodyPr>
          <a:lstStyle/>
          <a:p>
            <a:pPr algn="ctr"/>
            <a:r>
              <a:rPr lang="en-US" dirty="0"/>
              <a:t>LC cell is 5 </a:t>
            </a:r>
            <a:r>
              <a:rPr lang="el-GR" dirty="0"/>
              <a:t>μ</a:t>
            </a:r>
            <a:r>
              <a:rPr lang="en-US" dirty="0"/>
              <a:t>m to 10 </a:t>
            </a:r>
            <a:r>
              <a:rPr lang="el-GR" dirty="0"/>
              <a:t>μ</a:t>
            </a:r>
            <a:r>
              <a:rPr lang="en-US" dirty="0"/>
              <a:t>m thick</a:t>
            </a:r>
          </a:p>
          <a:p>
            <a:pPr algn="ctr"/>
            <a:r>
              <a:rPr lang="en-US" dirty="0"/>
              <a:t>At 3 V applied dc-bias E–field is 3 to 6 kV/cm</a:t>
            </a:r>
          </a:p>
        </p:txBody>
      </p:sp>
      <p:sp>
        <p:nvSpPr>
          <p:cNvPr id="25604" name="TextBox 3"/>
          <p:cNvSpPr txBox="1">
            <a:spLocks noChangeArrowheads="1"/>
          </p:cNvSpPr>
          <p:nvPr/>
        </p:nvSpPr>
        <p:spPr bwMode="auto">
          <a:xfrm>
            <a:off x="838200" y="152400"/>
            <a:ext cx="6486525" cy="954088"/>
          </a:xfrm>
          <a:prstGeom prst="rect">
            <a:avLst/>
          </a:prstGeom>
          <a:noFill/>
          <a:ln w="9525">
            <a:noFill/>
            <a:miter lim="800000"/>
            <a:headEnd/>
            <a:tailEnd/>
          </a:ln>
        </p:spPr>
        <p:txBody>
          <a:bodyPr wrap="none">
            <a:prstTxWarp prst="textNoShape">
              <a:avLst/>
            </a:prstTxWarp>
            <a:spAutoFit/>
          </a:bodyPr>
          <a:lstStyle/>
          <a:p>
            <a:r>
              <a:rPr lang="en-US" sz="2800" i="1" u="sng"/>
              <a:t>Electro-Optic Response</a:t>
            </a:r>
            <a:br>
              <a:rPr lang="en-US" sz="2800" i="1" u="sng"/>
            </a:br>
            <a:r>
              <a:rPr lang="en-US" sz="2800" i="1" u="sng"/>
              <a:t>of Twisted Nematic Liquid Crystal Cell</a:t>
            </a:r>
          </a:p>
        </p:txBody>
      </p:sp>
      <p:sp>
        <p:nvSpPr>
          <p:cNvPr id="6" name="Rectangle 16"/>
          <p:cNvSpPr>
            <a:spLocks noChangeArrowheads="1"/>
          </p:cNvSpPr>
          <p:nvPr/>
        </p:nvSpPr>
        <p:spPr bwMode="auto">
          <a:xfrm>
            <a:off x="1981200" y="6172200"/>
            <a:ext cx="4800600" cy="609600"/>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 name="Picture 1"/>
          <p:cNvPicPr>
            <a:picLocks noChangeAspect="1"/>
          </p:cNvPicPr>
          <p:nvPr/>
        </p:nvPicPr>
        <p:blipFill>
          <a:blip r:embed="rId2" cstate="print"/>
          <a:stretch>
            <a:fillRect/>
          </a:stretch>
        </p:blipFill>
        <p:spPr>
          <a:xfrm>
            <a:off x="1917700" y="1524000"/>
            <a:ext cx="3043890" cy="3848100"/>
          </a:xfrm>
          <a:prstGeom prst="rect">
            <a:avLst/>
          </a:prstGeom>
        </p:spPr>
      </p:pic>
      <p:sp>
        <p:nvSpPr>
          <p:cNvPr id="8" name="TextBox 171"/>
          <p:cNvSpPr txBox="1">
            <a:spLocks noChangeArrowheads="1"/>
          </p:cNvSpPr>
          <p:nvPr/>
        </p:nvSpPr>
        <p:spPr bwMode="auto">
          <a:xfrm>
            <a:off x="2425700" y="5410200"/>
            <a:ext cx="1803198" cy="369332"/>
          </a:xfrm>
          <a:prstGeom prst="rect">
            <a:avLst/>
          </a:prstGeom>
          <a:noFill/>
          <a:ln w="9525">
            <a:noFill/>
            <a:miter lim="800000"/>
            <a:headEnd/>
            <a:tailEnd/>
          </a:ln>
        </p:spPr>
        <p:txBody>
          <a:bodyPr wrap="none">
            <a:spAutoFit/>
          </a:bodyPr>
          <a:lstStyle/>
          <a:p>
            <a:r>
              <a:rPr lang="en-US" dirty="0" smtClean="0"/>
              <a:t>Applied Voltage</a:t>
            </a:r>
            <a:endParaRPr lang="en-US" dirty="0"/>
          </a:p>
        </p:txBody>
      </p:sp>
      <p:sp>
        <p:nvSpPr>
          <p:cNvPr id="9" name="TextBox 171"/>
          <p:cNvSpPr txBox="1">
            <a:spLocks noChangeArrowheads="1"/>
          </p:cNvSpPr>
          <p:nvPr/>
        </p:nvSpPr>
        <p:spPr bwMode="auto">
          <a:xfrm rot="16200000">
            <a:off x="388991" y="3076089"/>
            <a:ext cx="2385915" cy="369332"/>
          </a:xfrm>
          <a:prstGeom prst="rect">
            <a:avLst/>
          </a:prstGeom>
          <a:noFill/>
          <a:ln w="9525">
            <a:noFill/>
            <a:miter lim="800000"/>
            <a:headEnd/>
            <a:tailEnd/>
          </a:ln>
        </p:spPr>
        <p:txBody>
          <a:bodyPr wrap="none">
            <a:spAutoFit/>
          </a:bodyPr>
          <a:lstStyle/>
          <a:p>
            <a:r>
              <a:rPr lang="en-US" dirty="0" smtClean="0"/>
              <a:t>Relative Transmission</a:t>
            </a:r>
            <a:endParaRPr lang="en-US" dirty="0"/>
          </a:p>
        </p:txBody>
      </p:sp>
      <p:sp>
        <p:nvSpPr>
          <p:cNvPr id="11" name="TextBox 171"/>
          <p:cNvSpPr txBox="1">
            <a:spLocks noChangeArrowheads="1"/>
          </p:cNvSpPr>
          <p:nvPr/>
        </p:nvSpPr>
        <p:spPr bwMode="auto">
          <a:xfrm>
            <a:off x="5156200" y="4660900"/>
            <a:ext cx="820357" cy="369332"/>
          </a:xfrm>
          <a:prstGeom prst="rect">
            <a:avLst/>
          </a:prstGeom>
          <a:noFill/>
          <a:ln w="9525">
            <a:noFill/>
            <a:miter lim="800000"/>
            <a:headEnd/>
            <a:tailEnd/>
          </a:ln>
        </p:spPr>
        <p:txBody>
          <a:bodyPr wrap="none">
            <a:spAutoFit/>
          </a:bodyPr>
          <a:lstStyle/>
          <a:p>
            <a:r>
              <a:rPr lang="en-US" dirty="0" smtClean="0"/>
              <a:t>T=10%</a:t>
            </a:r>
            <a:endParaRPr lang="en-US" dirty="0"/>
          </a:p>
        </p:txBody>
      </p:sp>
      <p:sp>
        <p:nvSpPr>
          <p:cNvPr id="12" name="TextBox 171"/>
          <p:cNvSpPr txBox="1">
            <a:spLocks noChangeArrowheads="1"/>
          </p:cNvSpPr>
          <p:nvPr/>
        </p:nvSpPr>
        <p:spPr bwMode="auto">
          <a:xfrm>
            <a:off x="5156200" y="1943100"/>
            <a:ext cx="820357" cy="369332"/>
          </a:xfrm>
          <a:prstGeom prst="rect">
            <a:avLst/>
          </a:prstGeom>
          <a:noFill/>
          <a:ln w="9525">
            <a:noFill/>
            <a:miter lim="800000"/>
            <a:headEnd/>
            <a:tailEnd/>
          </a:ln>
        </p:spPr>
        <p:txBody>
          <a:bodyPr wrap="none">
            <a:spAutoFit/>
          </a:bodyPr>
          <a:lstStyle/>
          <a:p>
            <a:r>
              <a:rPr lang="en-US" dirty="0" smtClean="0"/>
              <a:t>T=90%</a:t>
            </a:r>
            <a:endParaRPr lang="en-US" dirty="0"/>
          </a:p>
        </p:txBody>
      </p:sp>
      <p:cxnSp>
        <p:nvCxnSpPr>
          <p:cNvPr id="5" name="Straight Connector 4"/>
          <p:cNvCxnSpPr/>
          <p:nvPr/>
        </p:nvCxnSpPr>
        <p:spPr>
          <a:xfrm>
            <a:off x="1866900" y="2070100"/>
            <a:ext cx="3263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816100" y="4851400"/>
            <a:ext cx="32639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4"/>
          <p:cNvSpPr txBox="1">
            <a:spLocks noChangeArrowheads="1"/>
          </p:cNvSpPr>
          <p:nvPr/>
        </p:nvSpPr>
        <p:spPr bwMode="auto">
          <a:xfrm>
            <a:off x="6549278" y="2604247"/>
            <a:ext cx="2149475" cy="1200329"/>
          </a:xfrm>
          <a:prstGeom prst="rect">
            <a:avLst/>
          </a:prstGeom>
          <a:noFill/>
          <a:ln w="9525">
            <a:noFill/>
            <a:miter lim="800000"/>
            <a:headEnd/>
            <a:tailEnd/>
          </a:ln>
        </p:spPr>
        <p:txBody>
          <a:bodyPr>
            <a:prstTxWarp prst="textNoShape">
              <a:avLst/>
            </a:prstTxWarp>
            <a:spAutoFit/>
          </a:bodyPr>
          <a:lstStyle/>
          <a:p>
            <a:pPr algn="ctr"/>
            <a:r>
              <a:rPr lang="en-US" dirty="0" smtClean="0"/>
              <a:t>The response is not instantaneous.  This limits the refresh rate!</a:t>
            </a:r>
            <a:endParaRPr lang="en-US" dirty="0"/>
          </a:p>
        </p:txBody>
      </p:sp>
      <p:sp>
        <p:nvSpPr>
          <p:cNvPr id="26628" name="TextBox 5"/>
          <p:cNvSpPr txBox="1">
            <a:spLocks noChangeArrowheads="1"/>
          </p:cNvSpPr>
          <p:nvPr/>
        </p:nvSpPr>
        <p:spPr bwMode="auto">
          <a:xfrm>
            <a:off x="914400" y="152400"/>
            <a:ext cx="6486525" cy="954088"/>
          </a:xfrm>
          <a:prstGeom prst="rect">
            <a:avLst/>
          </a:prstGeom>
          <a:noFill/>
          <a:ln w="9525">
            <a:noFill/>
            <a:miter lim="800000"/>
            <a:headEnd/>
            <a:tailEnd/>
          </a:ln>
        </p:spPr>
        <p:txBody>
          <a:bodyPr wrap="none">
            <a:prstTxWarp prst="textNoShape">
              <a:avLst/>
            </a:prstTxWarp>
            <a:spAutoFit/>
          </a:bodyPr>
          <a:lstStyle/>
          <a:p>
            <a:r>
              <a:rPr lang="en-US" sz="2800" i="1" u="sng"/>
              <a:t>Transient Response</a:t>
            </a:r>
            <a:br>
              <a:rPr lang="en-US" sz="2800" i="1" u="sng"/>
            </a:br>
            <a:r>
              <a:rPr lang="en-US" sz="2800" i="1" u="sng"/>
              <a:t>of Twisted Nematic Liquid Crystal Cell</a:t>
            </a:r>
          </a:p>
        </p:txBody>
      </p:sp>
      <p:sp>
        <p:nvSpPr>
          <p:cNvPr id="6" name="Rectangle 16"/>
          <p:cNvSpPr>
            <a:spLocks noChangeArrowheads="1"/>
          </p:cNvSpPr>
          <p:nvPr/>
        </p:nvSpPr>
        <p:spPr bwMode="auto">
          <a:xfrm>
            <a:off x="6477000" y="2514600"/>
            <a:ext cx="2209800" cy="1371600"/>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 name="Picture 1"/>
          <p:cNvPicPr>
            <a:picLocks noChangeAspect="1"/>
          </p:cNvPicPr>
          <p:nvPr/>
        </p:nvPicPr>
        <p:blipFill>
          <a:blip r:embed="rId2" cstate="print"/>
          <a:stretch>
            <a:fillRect/>
          </a:stretch>
        </p:blipFill>
        <p:spPr>
          <a:xfrm>
            <a:off x="1371600" y="1943100"/>
            <a:ext cx="4826000" cy="4270172"/>
          </a:xfrm>
          <a:prstGeom prst="rect">
            <a:avLst/>
          </a:prstGeom>
        </p:spPr>
      </p:pic>
      <p:sp>
        <p:nvSpPr>
          <p:cNvPr id="8" name="TextBox 171"/>
          <p:cNvSpPr txBox="1">
            <a:spLocks noChangeArrowheads="1"/>
          </p:cNvSpPr>
          <p:nvPr/>
        </p:nvSpPr>
        <p:spPr bwMode="auto">
          <a:xfrm>
            <a:off x="5354171" y="2870947"/>
            <a:ext cx="692430" cy="369332"/>
          </a:xfrm>
          <a:prstGeom prst="rect">
            <a:avLst/>
          </a:prstGeom>
          <a:noFill/>
          <a:ln w="9525">
            <a:noFill/>
            <a:miter lim="800000"/>
            <a:headEnd/>
            <a:tailEnd/>
          </a:ln>
        </p:spPr>
        <p:txBody>
          <a:bodyPr wrap="none">
            <a:spAutoFit/>
          </a:bodyPr>
          <a:lstStyle/>
          <a:p>
            <a:r>
              <a:rPr lang="en-US" dirty="0" smtClean="0"/>
              <a:t>Time</a:t>
            </a:r>
            <a:endParaRPr lang="en-US" dirty="0"/>
          </a:p>
        </p:txBody>
      </p:sp>
      <p:sp>
        <p:nvSpPr>
          <p:cNvPr id="9" name="TextBox 171"/>
          <p:cNvSpPr txBox="1">
            <a:spLocks noChangeArrowheads="1"/>
          </p:cNvSpPr>
          <p:nvPr/>
        </p:nvSpPr>
        <p:spPr bwMode="auto">
          <a:xfrm rot="16200000">
            <a:off x="139700" y="2349500"/>
            <a:ext cx="1795534" cy="369332"/>
          </a:xfrm>
          <a:prstGeom prst="rect">
            <a:avLst/>
          </a:prstGeom>
          <a:noFill/>
          <a:ln w="9525">
            <a:noFill/>
            <a:miter lim="800000"/>
            <a:headEnd/>
            <a:tailEnd/>
          </a:ln>
        </p:spPr>
        <p:txBody>
          <a:bodyPr wrap="none">
            <a:spAutoFit/>
          </a:bodyPr>
          <a:lstStyle/>
          <a:p>
            <a:r>
              <a:rPr lang="en-US" dirty="0" smtClean="0"/>
              <a:t>Applied voltage</a:t>
            </a:r>
            <a:endParaRPr lang="en-US" dirty="0"/>
          </a:p>
        </p:txBody>
      </p:sp>
      <p:sp>
        <p:nvSpPr>
          <p:cNvPr id="10" name="TextBox 171"/>
          <p:cNvSpPr txBox="1">
            <a:spLocks noChangeArrowheads="1"/>
          </p:cNvSpPr>
          <p:nvPr/>
        </p:nvSpPr>
        <p:spPr bwMode="auto">
          <a:xfrm rot="16200000">
            <a:off x="-233309" y="4727090"/>
            <a:ext cx="2385915" cy="369332"/>
          </a:xfrm>
          <a:prstGeom prst="rect">
            <a:avLst/>
          </a:prstGeom>
          <a:noFill/>
          <a:ln w="9525">
            <a:noFill/>
            <a:miter lim="800000"/>
            <a:headEnd/>
            <a:tailEnd/>
          </a:ln>
        </p:spPr>
        <p:txBody>
          <a:bodyPr wrap="none">
            <a:spAutoFit/>
          </a:bodyPr>
          <a:lstStyle/>
          <a:p>
            <a:r>
              <a:rPr lang="en-US" dirty="0" smtClean="0"/>
              <a:t>Relative Transmission</a:t>
            </a:r>
            <a:endParaRPr lang="en-US" dirty="0"/>
          </a:p>
        </p:txBody>
      </p:sp>
      <p:sp>
        <p:nvSpPr>
          <p:cNvPr id="11" name="TextBox 171"/>
          <p:cNvSpPr txBox="1">
            <a:spLocks noChangeArrowheads="1"/>
          </p:cNvSpPr>
          <p:nvPr/>
        </p:nvSpPr>
        <p:spPr bwMode="auto">
          <a:xfrm>
            <a:off x="2095500" y="3810000"/>
            <a:ext cx="547183" cy="369332"/>
          </a:xfrm>
          <a:prstGeom prst="rect">
            <a:avLst/>
          </a:prstGeom>
          <a:noFill/>
          <a:ln w="9525">
            <a:noFill/>
            <a:miter lim="800000"/>
            <a:headEnd/>
            <a:tailEnd/>
          </a:ln>
        </p:spPr>
        <p:txBody>
          <a:bodyPr wrap="none">
            <a:spAutoFit/>
          </a:bodyPr>
          <a:lstStyle/>
          <a:p>
            <a:r>
              <a:rPr lang="en-US" dirty="0" err="1" smtClean="0"/>
              <a:t>T</a:t>
            </a:r>
            <a:r>
              <a:rPr lang="en-US" sz="1200" dirty="0" err="1" smtClean="0"/>
              <a:t>fall</a:t>
            </a:r>
            <a:endParaRPr lang="en-US" dirty="0"/>
          </a:p>
        </p:txBody>
      </p:sp>
      <p:sp>
        <p:nvSpPr>
          <p:cNvPr id="12" name="TextBox 171"/>
          <p:cNvSpPr txBox="1">
            <a:spLocks noChangeArrowheads="1"/>
          </p:cNvSpPr>
          <p:nvPr/>
        </p:nvSpPr>
        <p:spPr bwMode="auto">
          <a:xfrm>
            <a:off x="4076700" y="3746500"/>
            <a:ext cx="568598" cy="369332"/>
          </a:xfrm>
          <a:prstGeom prst="rect">
            <a:avLst/>
          </a:prstGeom>
          <a:noFill/>
          <a:ln w="9525">
            <a:noFill/>
            <a:miter lim="800000"/>
            <a:headEnd/>
            <a:tailEnd/>
          </a:ln>
        </p:spPr>
        <p:txBody>
          <a:bodyPr wrap="none">
            <a:spAutoFit/>
          </a:bodyPr>
          <a:lstStyle/>
          <a:p>
            <a:r>
              <a:rPr lang="en-US" dirty="0" err="1" smtClean="0"/>
              <a:t>T</a:t>
            </a:r>
            <a:r>
              <a:rPr lang="en-US" sz="1200" dirty="0" err="1" smtClean="0"/>
              <a:t>rise</a:t>
            </a:r>
            <a:endParaRPr lang="en-US" dirty="0"/>
          </a:p>
        </p:txBody>
      </p:sp>
      <p:cxnSp>
        <p:nvCxnSpPr>
          <p:cNvPr id="4" name="Straight Arrow Connector 3"/>
          <p:cNvCxnSpPr/>
          <p:nvPr/>
        </p:nvCxnSpPr>
        <p:spPr>
          <a:xfrm>
            <a:off x="1355571" y="3243595"/>
            <a:ext cx="4741324" cy="43465"/>
          </a:xfrm>
          <a:prstGeom prst="straightConnector1">
            <a:avLst/>
          </a:prstGeom>
          <a:ln w="19050" cmpd="sng">
            <a:solidFill>
              <a:schemeClr val="accent1">
                <a:lumMod val="10000"/>
              </a:schemeClr>
            </a:solidFill>
            <a:tailEnd type="arrow"/>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6400800" y="2835275"/>
            <a:ext cx="2819400" cy="517525"/>
          </a:xfrm>
          <a:prstGeom prst="rect">
            <a:avLst/>
          </a:prstGeom>
          <a:noFill/>
          <a:ln w="9525">
            <a:noFill/>
            <a:miter lim="800000"/>
            <a:headEnd/>
            <a:tailEnd/>
          </a:ln>
          <a:effectLst/>
        </p:spPr>
        <p:txBody>
          <a:bodyPr>
            <a:prstTxWarp prst="textNoShape">
              <a:avLst/>
            </a:prstTxWarp>
            <a:spAutoFit/>
          </a:bodyPr>
          <a:lstStyle/>
          <a:p>
            <a:pPr marL="457200" indent="-457200"/>
            <a:r>
              <a:rPr lang="en-US" sz="1400" dirty="0"/>
              <a:t>Reflective surface to send light back to viewer. </a:t>
            </a:r>
          </a:p>
        </p:txBody>
      </p:sp>
      <p:sp>
        <p:nvSpPr>
          <p:cNvPr id="93189" name="Text Box 5"/>
          <p:cNvSpPr txBox="1">
            <a:spLocks noChangeArrowheads="1"/>
          </p:cNvSpPr>
          <p:nvPr/>
        </p:nvSpPr>
        <p:spPr bwMode="auto">
          <a:xfrm>
            <a:off x="5562600" y="3521075"/>
            <a:ext cx="3276600" cy="517525"/>
          </a:xfrm>
          <a:prstGeom prst="rect">
            <a:avLst/>
          </a:prstGeom>
          <a:noFill/>
          <a:ln w="9525">
            <a:noFill/>
            <a:miter lim="800000"/>
            <a:headEnd/>
            <a:tailEnd/>
          </a:ln>
          <a:effectLst/>
        </p:spPr>
        <p:txBody>
          <a:bodyPr>
            <a:prstTxWarp prst="textNoShape">
              <a:avLst/>
            </a:prstTxWarp>
            <a:spAutoFit/>
          </a:bodyPr>
          <a:lstStyle/>
          <a:p>
            <a:pPr marL="457200" indent="-457200"/>
            <a:r>
              <a:rPr lang="en-US" sz="1400"/>
              <a:t>Horizontal filter film to block/allow through light. </a:t>
            </a:r>
          </a:p>
        </p:txBody>
      </p:sp>
      <p:sp>
        <p:nvSpPr>
          <p:cNvPr id="93190" name="Text Box 6"/>
          <p:cNvSpPr txBox="1">
            <a:spLocks noChangeArrowheads="1"/>
          </p:cNvSpPr>
          <p:nvPr/>
        </p:nvSpPr>
        <p:spPr bwMode="auto">
          <a:xfrm>
            <a:off x="2895600" y="5153025"/>
            <a:ext cx="6019800" cy="942975"/>
          </a:xfrm>
          <a:prstGeom prst="rect">
            <a:avLst/>
          </a:prstGeom>
          <a:noFill/>
          <a:ln w="9525">
            <a:noFill/>
            <a:miter lim="800000"/>
            <a:headEnd/>
            <a:tailEnd/>
          </a:ln>
          <a:effectLst/>
        </p:spPr>
        <p:txBody>
          <a:bodyPr>
            <a:prstTxWarp prst="textNoShape">
              <a:avLst/>
            </a:prstTxWarp>
            <a:spAutoFit/>
          </a:bodyPr>
          <a:lstStyle/>
          <a:p>
            <a:pPr marL="457200" indent="-457200"/>
            <a:r>
              <a:rPr lang="en-US" sz="1400" dirty="0"/>
              <a:t>Glass substrate with ITO electrodes. The shapes of these electrodes will determine the dark shapes that will appear when the LCD is turned on. Vertical ridges are etched on the surface so the liquid crystals are in line with the polarized light. </a:t>
            </a:r>
          </a:p>
        </p:txBody>
      </p:sp>
      <p:sp>
        <p:nvSpPr>
          <p:cNvPr id="93191" name="Text Box 7"/>
          <p:cNvSpPr txBox="1">
            <a:spLocks noChangeArrowheads="1"/>
          </p:cNvSpPr>
          <p:nvPr/>
        </p:nvSpPr>
        <p:spPr bwMode="auto">
          <a:xfrm>
            <a:off x="1981200" y="6018212"/>
            <a:ext cx="4495800" cy="306388"/>
          </a:xfrm>
          <a:prstGeom prst="rect">
            <a:avLst/>
          </a:prstGeom>
          <a:noFill/>
          <a:ln w="9525">
            <a:noFill/>
            <a:miter lim="800000"/>
            <a:headEnd/>
            <a:tailEnd/>
          </a:ln>
          <a:effectLst/>
        </p:spPr>
        <p:txBody>
          <a:bodyPr>
            <a:prstTxWarp prst="textNoShape">
              <a:avLst/>
            </a:prstTxWarp>
            <a:spAutoFit/>
          </a:bodyPr>
          <a:lstStyle/>
          <a:p>
            <a:pPr marL="457200" indent="-457200"/>
            <a:r>
              <a:rPr lang="en-US" sz="1400" dirty="0"/>
              <a:t>Vertical filter film to polarize the light as it enters. </a:t>
            </a:r>
          </a:p>
        </p:txBody>
      </p:sp>
      <p:sp>
        <p:nvSpPr>
          <p:cNvPr id="93192" name="Text Box 8"/>
          <p:cNvSpPr txBox="1">
            <a:spLocks noChangeArrowheads="1"/>
          </p:cNvSpPr>
          <p:nvPr/>
        </p:nvSpPr>
        <p:spPr bwMode="auto">
          <a:xfrm>
            <a:off x="4648200" y="4146550"/>
            <a:ext cx="4267200" cy="730250"/>
          </a:xfrm>
          <a:prstGeom prst="rect">
            <a:avLst/>
          </a:prstGeom>
          <a:noFill/>
          <a:ln w="9525">
            <a:noFill/>
            <a:miter lim="800000"/>
            <a:headEnd/>
            <a:tailEnd/>
          </a:ln>
          <a:effectLst/>
        </p:spPr>
        <p:txBody>
          <a:bodyPr>
            <a:prstTxWarp prst="textNoShape">
              <a:avLst/>
            </a:prstTxWarp>
            <a:spAutoFit/>
          </a:bodyPr>
          <a:lstStyle/>
          <a:p>
            <a:pPr marL="457200" indent="-457200"/>
            <a:r>
              <a:rPr lang="en-US" sz="1400" dirty="0"/>
              <a:t>Glass substrate with common electrode film (ITO) with horizontal ridges to line up with the horizontal filter. </a:t>
            </a:r>
          </a:p>
        </p:txBody>
      </p:sp>
      <p:sp>
        <p:nvSpPr>
          <p:cNvPr id="93193" name="Text Box 9"/>
          <p:cNvSpPr txBox="1">
            <a:spLocks noChangeArrowheads="1"/>
          </p:cNvSpPr>
          <p:nvPr/>
        </p:nvSpPr>
        <p:spPr bwMode="auto">
          <a:xfrm>
            <a:off x="3733800" y="4800600"/>
            <a:ext cx="4953000" cy="304800"/>
          </a:xfrm>
          <a:prstGeom prst="rect">
            <a:avLst/>
          </a:prstGeom>
          <a:noFill/>
          <a:ln w="9525">
            <a:noFill/>
            <a:miter lim="800000"/>
            <a:headEnd/>
            <a:tailEnd/>
          </a:ln>
          <a:effectLst/>
        </p:spPr>
        <p:txBody>
          <a:bodyPr>
            <a:prstTxWarp prst="textNoShape">
              <a:avLst/>
            </a:prstTxWarp>
            <a:spAutoFit/>
          </a:bodyPr>
          <a:lstStyle/>
          <a:p>
            <a:pPr marL="457200" indent="-457200"/>
            <a:r>
              <a:rPr lang="en-US" sz="1400"/>
              <a:t>Twisted nematic liquid crystals. </a:t>
            </a:r>
          </a:p>
        </p:txBody>
      </p:sp>
      <p:sp>
        <p:nvSpPr>
          <p:cNvPr id="93194" name="Text Box 10"/>
          <p:cNvSpPr txBox="1">
            <a:spLocks noChangeArrowheads="1"/>
          </p:cNvSpPr>
          <p:nvPr/>
        </p:nvSpPr>
        <p:spPr bwMode="auto">
          <a:xfrm>
            <a:off x="517525" y="381000"/>
            <a:ext cx="3276600" cy="457200"/>
          </a:xfrm>
          <a:prstGeom prst="rect">
            <a:avLst/>
          </a:prstGeom>
          <a:noFill/>
          <a:ln w="9525">
            <a:noFill/>
            <a:miter lim="800000"/>
            <a:headEnd/>
            <a:tailEnd/>
          </a:ln>
          <a:effectLst/>
        </p:spPr>
        <p:txBody>
          <a:bodyPr wrap="none">
            <a:prstTxWarp prst="textNoShape">
              <a:avLst/>
            </a:prstTxWarp>
            <a:spAutoFit/>
          </a:bodyPr>
          <a:lstStyle/>
          <a:p>
            <a:r>
              <a:rPr lang="en-US" sz="2400" i="1" u="sng"/>
              <a:t>Reflective LCD Display</a:t>
            </a:r>
          </a:p>
        </p:txBody>
      </p:sp>
      <p:sp>
        <p:nvSpPr>
          <p:cNvPr id="93195" name="Text Box 11"/>
          <p:cNvSpPr txBox="1">
            <a:spLocks noChangeArrowheads="1"/>
          </p:cNvSpPr>
          <p:nvPr/>
        </p:nvSpPr>
        <p:spPr bwMode="auto">
          <a:xfrm>
            <a:off x="815975" y="838200"/>
            <a:ext cx="2613025" cy="641350"/>
          </a:xfrm>
          <a:prstGeom prst="rect">
            <a:avLst/>
          </a:prstGeom>
          <a:noFill/>
          <a:ln w="9525">
            <a:noFill/>
            <a:miter lim="800000"/>
            <a:headEnd/>
            <a:tailEnd/>
          </a:ln>
          <a:effectLst/>
        </p:spPr>
        <p:txBody>
          <a:bodyPr wrap="none">
            <a:prstTxWarp prst="textNoShape">
              <a:avLst/>
            </a:prstTxWarp>
            <a:spAutoFit/>
          </a:bodyPr>
          <a:lstStyle/>
          <a:p>
            <a:pPr algn="ctr"/>
            <a:r>
              <a:rPr lang="en-US" dirty="0"/>
              <a:t>… illuminated by </a:t>
            </a:r>
            <a:br>
              <a:rPr lang="en-US" dirty="0"/>
            </a:br>
            <a:r>
              <a:rPr lang="en-US" dirty="0"/>
              <a:t>external light (sunlight)</a:t>
            </a:r>
          </a:p>
        </p:txBody>
      </p:sp>
      <p:pic>
        <p:nvPicPr>
          <p:cNvPr id="4" name="Picture 3"/>
          <p:cNvPicPr>
            <a:picLocks noChangeAspect="1"/>
          </p:cNvPicPr>
          <p:nvPr/>
        </p:nvPicPr>
        <p:blipFill>
          <a:blip r:embed="rId2" cstate="print"/>
          <a:stretch>
            <a:fillRect/>
          </a:stretch>
        </p:blipFill>
        <p:spPr>
          <a:xfrm>
            <a:off x="533400" y="1600200"/>
            <a:ext cx="5638800" cy="4470400"/>
          </a:xfrm>
          <a:prstGeom prst="rect">
            <a:avLst/>
          </a:prstGeom>
        </p:spPr>
      </p:pic>
      <p:sp>
        <p:nvSpPr>
          <p:cNvPr id="15" name="Text Box 11"/>
          <p:cNvSpPr txBox="1">
            <a:spLocks noChangeArrowheads="1"/>
          </p:cNvSpPr>
          <p:nvPr/>
        </p:nvSpPr>
        <p:spPr bwMode="auto">
          <a:xfrm>
            <a:off x="1752600" y="5955268"/>
            <a:ext cx="319919" cy="369332"/>
          </a:xfrm>
          <a:prstGeom prst="rect">
            <a:avLst/>
          </a:prstGeom>
          <a:noFill/>
          <a:ln w="9525">
            <a:noFill/>
            <a:miter lim="800000"/>
            <a:headEnd/>
            <a:tailEnd/>
          </a:ln>
          <a:effectLst/>
        </p:spPr>
        <p:txBody>
          <a:bodyPr wrap="none">
            <a:prstTxWarp prst="textNoShape">
              <a:avLst/>
            </a:prstTxWarp>
            <a:spAutoFit/>
          </a:bodyPr>
          <a:lstStyle/>
          <a:p>
            <a:pPr algn="ctr"/>
            <a:r>
              <a:rPr lang="en-US" b="1" dirty="0" smtClean="0"/>
              <a:t>1</a:t>
            </a:r>
            <a:endParaRPr lang="en-US" b="1" dirty="0"/>
          </a:p>
        </p:txBody>
      </p:sp>
      <p:sp>
        <p:nvSpPr>
          <p:cNvPr id="16" name="Text Box 11"/>
          <p:cNvSpPr txBox="1">
            <a:spLocks noChangeArrowheads="1"/>
          </p:cNvSpPr>
          <p:nvPr/>
        </p:nvSpPr>
        <p:spPr bwMode="auto">
          <a:xfrm>
            <a:off x="2728081" y="5105400"/>
            <a:ext cx="319919" cy="369332"/>
          </a:xfrm>
          <a:prstGeom prst="rect">
            <a:avLst/>
          </a:prstGeom>
          <a:noFill/>
          <a:ln w="9525">
            <a:noFill/>
            <a:miter lim="800000"/>
            <a:headEnd/>
            <a:tailEnd/>
          </a:ln>
          <a:effectLst/>
        </p:spPr>
        <p:txBody>
          <a:bodyPr wrap="none">
            <a:prstTxWarp prst="textNoShape">
              <a:avLst/>
            </a:prstTxWarp>
            <a:spAutoFit/>
          </a:bodyPr>
          <a:lstStyle/>
          <a:p>
            <a:pPr algn="ctr"/>
            <a:r>
              <a:rPr lang="en-US" b="1" dirty="0" smtClean="0"/>
              <a:t>2</a:t>
            </a:r>
            <a:endParaRPr lang="en-US" b="1" dirty="0"/>
          </a:p>
        </p:txBody>
      </p:sp>
      <p:sp>
        <p:nvSpPr>
          <p:cNvPr id="17" name="Text Box 11"/>
          <p:cNvSpPr txBox="1">
            <a:spLocks noChangeArrowheads="1"/>
          </p:cNvSpPr>
          <p:nvPr/>
        </p:nvSpPr>
        <p:spPr bwMode="auto">
          <a:xfrm>
            <a:off x="3581400" y="4736068"/>
            <a:ext cx="319919" cy="369332"/>
          </a:xfrm>
          <a:prstGeom prst="rect">
            <a:avLst/>
          </a:prstGeom>
          <a:noFill/>
          <a:ln w="9525">
            <a:noFill/>
            <a:miter lim="800000"/>
            <a:headEnd/>
            <a:tailEnd/>
          </a:ln>
          <a:effectLst/>
        </p:spPr>
        <p:txBody>
          <a:bodyPr wrap="none">
            <a:prstTxWarp prst="textNoShape">
              <a:avLst/>
            </a:prstTxWarp>
            <a:spAutoFit/>
          </a:bodyPr>
          <a:lstStyle/>
          <a:p>
            <a:pPr algn="ctr"/>
            <a:r>
              <a:rPr lang="en-US" b="1" dirty="0" smtClean="0"/>
              <a:t>3</a:t>
            </a:r>
            <a:endParaRPr lang="en-US" b="1" dirty="0"/>
          </a:p>
        </p:txBody>
      </p:sp>
      <p:sp>
        <p:nvSpPr>
          <p:cNvPr id="18" name="Text Box 11"/>
          <p:cNvSpPr txBox="1">
            <a:spLocks noChangeArrowheads="1"/>
          </p:cNvSpPr>
          <p:nvPr/>
        </p:nvSpPr>
        <p:spPr bwMode="auto">
          <a:xfrm>
            <a:off x="4404481" y="4038600"/>
            <a:ext cx="319919" cy="369332"/>
          </a:xfrm>
          <a:prstGeom prst="rect">
            <a:avLst/>
          </a:prstGeom>
          <a:noFill/>
          <a:ln w="9525">
            <a:noFill/>
            <a:miter lim="800000"/>
            <a:headEnd/>
            <a:tailEnd/>
          </a:ln>
          <a:effectLst/>
        </p:spPr>
        <p:txBody>
          <a:bodyPr wrap="none">
            <a:prstTxWarp prst="textNoShape">
              <a:avLst/>
            </a:prstTxWarp>
            <a:spAutoFit/>
          </a:bodyPr>
          <a:lstStyle/>
          <a:p>
            <a:pPr algn="ctr"/>
            <a:r>
              <a:rPr lang="en-US" b="1" dirty="0" smtClean="0"/>
              <a:t>4</a:t>
            </a:r>
            <a:endParaRPr lang="en-US" b="1" dirty="0"/>
          </a:p>
        </p:txBody>
      </p:sp>
      <p:sp>
        <p:nvSpPr>
          <p:cNvPr id="19" name="Text Box 11"/>
          <p:cNvSpPr txBox="1">
            <a:spLocks noChangeArrowheads="1"/>
          </p:cNvSpPr>
          <p:nvPr/>
        </p:nvSpPr>
        <p:spPr bwMode="auto">
          <a:xfrm>
            <a:off x="5334000" y="3505200"/>
            <a:ext cx="319919" cy="369332"/>
          </a:xfrm>
          <a:prstGeom prst="rect">
            <a:avLst/>
          </a:prstGeom>
          <a:noFill/>
          <a:ln w="9525">
            <a:noFill/>
            <a:miter lim="800000"/>
            <a:headEnd/>
            <a:tailEnd/>
          </a:ln>
          <a:effectLst/>
        </p:spPr>
        <p:txBody>
          <a:bodyPr wrap="none">
            <a:prstTxWarp prst="textNoShape">
              <a:avLst/>
            </a:prstTxWarp>
            <a:spAutoFit/>
          </a:bodyPr>
          <a:lstStyle/>
          <a:p>
            <a:pPr algn="ctr"/>
            <a:r>
              <a:rPr lang="en-US" b="1" dirty="0" smtClean="0"/>
              <a:t>5</a:t>
            </a:r>
            <a:endParaRPr lang="en-US" b="1" dirty="0"/>
          </a:p>
        </p:txBody>
      </p:sp>
      <p:sp>
        <p:nvSpPr>
          <p:cNvPr id="20" name="Text Box 11"/>
          <p:cNvSpPr txBox="1">
            <a:spLocks noChangeArrowheads="1"/>
          </p:cNvSpPr>
          <p:nvPr/>
        </p:nvSpPr>
        <p:spPr bwMode="auto">
          <a:xfrm>
            <a:off x="6157081" y="2819400"/>
            <a:ext cx="319919" cy="369332"/>
          </a:xfrm>
          <a:prstGeom prst="rect">
            <a:avLst/>
          </a:prstGeom>
          <a:noFill/>
          <a:ln w="9525">
            <a:noFill/>
            <a:miter lim="800000"/>
            <a:headEnd/>
            <a:tailEnd/>
          </a:ln>
          <a:effectLst/>
        </p:spPr>
        <p:txBody>
          <a:bodyPr wrap="none">
            <a:prstTxWarp prst="textNoShape">
              <a:avLst/>
            </a:prstTxWarp>
            <a:spAutoFit/>
          </a:bodyPr>
          <a:lstStyle/>
          <a:p>
            <a:pPr algn="ctr"/>
            <a:r>
              <a:rPr lang="en-US" b="1" dirty="0" smtClean="0"/>
              <a:t>6</a:t>
            </a:r>
            <a:endParaRPr lang="en-US"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651128" y="4450080"/>
            <a:ext cx="2613694" cy="2143760"/>
          </a:xfrm>
          <a:prstGeom prst="rect">
            <a:avLst/>
          </a:prstGeom>
        </p:spPr>
      </p:pic>
      <p:sp>
        <p:nvSpPr>
          <p:cNvPr id="18434" name="Text Box 6"/>
          <p:cNvSpPr txBox="1">
            <a:spLocks noChangeArrowheads="1"/>
          </p:cNvSpPr>
          <p:nvPr/>
        </p:nvSpPr>
        <p:spPr bwMode="auto">
          <a:xfrm>
            <a:off x="2438400" y="228600"/>
            <a:ext cx="4191000" cy="523875"/>
          </a:xfrm>
          <a:prstGeom prst="rect">
            <a:avLst/>
          </a:prstGeom>
          <a:noFill/>
          <a:ln w="12700">
            <a:noFill/>
            <a:miter lim="800000"/>
            <a:headEnd type="none" w="sm" len="sm"/>
            <a:tailEnd type="none" w="sm" len="sm"/>
          </a:ln>
        </p:spPr>
        <p:txBody>
          <a:bodyPr>
            <a:spAutoFit/>
          </a:bodyPr>
          <a:lstStyle/>
          <a:p>
            <a:pPr algn="ctr" eaLnBrk="0" hangingPunct="0"/>
            <a:r>
              <a:rPr lang="en-US" sz="2800" i="1" u="sng"/>
              <a:t>Display Addressing</a:t>
            </a:r>
          </a:p>
        </p:txBody>
      </p:sp>
      <p:sp>
        <p:nvSpPr>
          <p:cNvPr id="18435" name="Line 7"/>
          <p:cNvSpPr>
            <a:spLocks noChangeShapeType="1"/>
          </p:cNvSpPr>
          <p:nvPr/>
        </p:nvSpPr>
        <p:spPr bwMode="auto">
          <a:xfrm>
            <a:off x="5516563" y="2247900"/>
            <a:ext cx="2514600" cy="0"/>
          </a:xfrm>
          <a:prstGeom prst="line">
            <a:avLst/>
          </a:prstGeom>
          <a:noFill/>
          <a:ln w="28575">
            <a:solidFill>
              <a:schemeClr val="tx1"/>
            </a:solidFill>
            <a:round/>
            <a:headEnd/>
            <a:tailEnd/>
          </a:ln>
        </p:spPr>
        <p:txBody>
          <a:bodyPr/>
          <a:lstStyle/>
          <a:p>
            <a:endParaRPr lang="en-US"/>
          </a:p>
        </p:txBody>
      </p:sp>
      <p:sp>
        <p:nvSpPr>
          <p:cNvPr id="18436" name="Line 8"/>
          <p:cNvSpPr>
            <a:spLocks noChangeShapeType="1"/>
          </p:cNvSpPr>
          <p:nvPr/>
        </p:nvSpPr>
        <p:spPr bwMode="auto">
          <a:xfrm>
            <a:off x="5516563" y="3314700"/>
            <a:ext cx="2514600" cy="0"/>
          </a:xfrm>
          <a:prstGeom prst="line">
            <a:avLst/>
          </a:prstGeom>
          <a:noFill/>
          <a:ln w="28575">
            <a:solidFill>
              <a:schemeClr val="tx1"/>
            </a:solidFill>
            <a:round/>
            <a:headEnd/>
            <a:tailEnd/>
          </a:ln>
        </p:spPr>
        <p:txBody>
          <a:bodyPr/>
          <a:lstStyle/>
          <a:p>
            <a:endParaRPr lang="en-US"/>
          </a:p>
        </p:txBody>
      </p:sp>
      <p:sp>
        <p:nvSpPr>
          <p:cNvPr id="18437" name="Line 9"/>
          <p:cNvSpPr>
            <a:spLocks noChangeShapeType="1"/>
          </p:cNvSpPr>
          <p:nvPr/>
        </p:nvSpPr>
        <p:spPr bwMode="auto">
          <a:xfrm>
            <a:off x="5516563" y="3848100"/>
            <a:ext cx="2514600" cy="0"/>
          </a:xfrm>
          <a:prstGeom prst="line">
            <a:avLst/>
          </a:prstGeom>
          <a:noFill/>
          <a:ln w="28575">
            <a:solidFill>
              <a:schemeClr val="tx1"/>
            </a:solidFill>
            <a:round/>
            <a:headEnd/>
            <a:tailEnd/>
          </a:ln>
        </p:spPr>
        <p:txBody>
          <a:bodyPr/>
          <a:lstStyle/>
          <a:p>
            <a:endParaRPr lang="en-US"/>
          </a:p>
        </p:txBody>
      </p:sp>
      <p:sp>
        <p:nvSpPr>
          <p:cNvPr id="18438" name="Line 10"/>
          <p:cNvSpPr>
            <a:spLocks noChangeShapeType="1"/>
          </p:cNvSpPr>
          <p:nvPr/>
        </p:nvSpPr>
        <p:spPr bwMode="auto">
          <a:xfrm>
            <a:off x="5516563" y="2781300"/>
            <a:ext cx="2514600" cy="0"/>
          </a:xfrm>
          <a:prstGeom prst="line">
            <a:avLst/>
          </a:prstGeom>
          <a:noFill/>
          <a:ln w="28575">
            <a:solidFill>
              <a:srgbClr val="CC0000"/>
            </a:solidFill>
            <a:round/>
            <a:headEnd/>
            <a:tailEnd/>
          </a:ln>
        </p:spPr>
        <p:txBody>
          <a:bodyPr/>
          <a:lstStyle/>
          <a:p>
            <a:endParaRPr lang="en-US"/>
          </a:p>
        </p:txBody>
      </p:sp>
      <p:sp>
        <p:nvSpPr>
          <p:cNvPr id="18439" name="Line 11"/>
          <p:cNvSpPr>
            <a:spLocks noChangeShapeType="1"/>
          </p:cNvSpPr>
          <p:nvPr/>
        </p:nvSpPr>
        <p:spPr bwMode="auto">
          <a:xfrm rot="-5400000">
            <a:off x="4714875" y="3046413"/>
            <a:ext cx="2514600" cy="0"/>
          </a:xfrm>
          <a:prstGeom prst="line">
            <a:avLst/>
          </a:prstGeom>
          <a:noFill/>
          <a:ln w="28575">
            <a:solidFill>
              <a:schemeClr val="tx1"/>
            </a:solidFill>
            <a:round/>
            <a:headEnd/>
            <a:tailEnd/>
          </a:ln>
        </p:spPr>
        <p:txBody>
          <a:bodyPr/>
          <a:lstStyle/>
          <a:p>
            <a:endParaRPr lang="en-US"/>
          </a:p>
        </p:txBody>
      </p:sp>
      <p:sp>
        <p:nvSpPr>
          <p:cNvPr id="18440" name="Line 12"/>
          <p:cNvSpPr>
            <a:spLocks noChangeShapeType="1"/>
          </p:cNvSpPr>
          <p:nvPr/>
        </p:nvSpPr>
        <p:spPr bwMode="auto">
          <a:xfrm rot="-5400000">
            <a:off x="5781675" y="3046413"/>
            <a:ext cx="2514600" cy="0"/>
          </a:xfrm>
          <a:prstGeom prst="line">
            <a:avLst/>
          </a:prstGeom>
          <a:noFill/>
          <a:ln w="28575">
            <a:solidFill>
              <a:srgbClr val="CC0000"/>
            </a:solidFill>
            <a:round/>
            <a:headEnd/>
            <a:tailEnd/>
          </a:ln>
        </p:spPr>
        <p:txBody>
          <a:bodyPr/>
          <a:lstStyle/>
          <a:p>
            <a:endParaRPr lang="en-US"/>
          </a:p>
        </p:txBody>
      </p:sp>
      <p:sp>
        <p:nvSpPr>
          <p:cNvPr id="18441" name="Line 13"/>
          <p:cNvSpPr>
            <a:spLocks noChangeShapeType="1"/>
          </p:cNvSpPr>
          <p:nvPr/>
        </p:nvSpPr>
        <p:spPr bwMode="auto">
          <a:xfrm rot="-5400000">
            <a:off x="6315075" y="3046413"/>
            <a:ext cx="2514600" cy="0"/>
          </a:xfrm>
          <a:prstGeom prst="line">
            <a:avLst/>
          </a:prstGeom>
          <a:noFill/>
          <a:ln w="28575">
            <a:solidFill>
              <a:schemeClr val="tx1"/>
            </a:solidFill>
            <a:round/>
            <a:headEnd/>
            <a:tailEnd/>
          </a:ln>
        </p:spPr>
        <p:txBody>
          <a:bodyPr/>
          <a:lstStyle/>
          <a:p>
            <a:endParaRPr lang="en-US"/>
          </a:p>
        </p:txBody>
      </p:sp>
      <p:sp>
        <p:nvSpPr>
          <p:cNvPr id="18442" name="Line 14"/>
          <p:cNvSpPr>
            <a:spLocks noChangeShapeType="1"/>
          </p:cNvSpPr>
          <p:nvPr/>
        </p:nvSpPr>
        <p:spPr bwMode="auto">
          <a:xfrm rot="-5400000">
            <a:off x="5248275" y="3046413"/>
            <a:ext cx="2514600" cy="0"/>
          </a:xfrm>
          <a:prstGeom prst="line">
            <a:avLst/>
          </a:prstGeom>
          <a:noFill/>
          <a:ln w="28575">
            <a:solidFill>
              <a:schemeClr val="tx1"/>
            </a:solidFill>
            <a:round/>
            <a:headEnd/>
            <a:tailEnd/>
          </a:ln>
        </p:spPr>
        <p:txBody>
          <a:bodyPr/>
          <a:lstStyle/>
          <a:p>
            <a:endParaRPr lang="en-US"/>
          </a:p>
        </p:txBody>
      </p:sp>
      <p:sp>
        <p:nvSpPr>
          <p:cNvPr id="18443" name="Oval 15"/>
          <p:cNvSpPr>
            <a:spLocks noChangeArrowheads="1"/>
          </p:cNvSpPr>
          <p:nvPr/>
        </p:nvSpPr>
        <p:spPr bwMode="auto">
          <a:xfrm>
            <a:off x="6811963" y="2552700"/>
            <a:ext cx="457200" cy="457200"/>
          </a:xfrm>
          <a:prstGeom prst="ellipse">
            <a:avLst/>
          </a:prstGeom>
          <a:solidFill>
            <a:srgbClr val="CC0000"/>
          </a:solidFill>
          <a:ln w="9525">
            <a:solidFill>
              <a:schemeClr val="tx1"/>
            </a:solidFill>
            <a:round/>
            <a:headEnd/>
            <a:tailEnd/>
          </a:ln>
        </p:spPr>
        <p:txBody>
          <a:bodyPr wrap="none" anchor="ctr"/>
          <a:lstStyle/>
          <a:p>
            <a:endParaRPr lang="en-US"/>
          </a:p>
        </p:txBody>
      </p:sp>
      <p:sp>
        <p:nvSpPr>
          <p:cNvPr id="18519" name="Oval 17"/>
          <p:cNvSpPr>
            <a:spLocks noChangeArrowheads="1"/>
          </p:cNvSpPr>
          <p:nvPr/>
        </p:nvSpPr>
        <p:spPr bwMode="auto">
          <a:xfrm>
            <a:off x="5745163" y="36195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0" name="Oval 18"/>
          <p:cNvSpPr>
            <a:spLocks noChangeArrowheads="1"/>
          </p:cNvSpPr>
          <p:nvPr/>
        </p:nvSpPr>
        <p:spPr bwMode="auto">
          <a:xfrm>
            <a:off x="6278563" y="36195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1" name="Oval 19"/>
          <p:cNvSpPr>
            <a:spLocks noChangeArrowheads="1"/>
          </p:cNvSpPr>
          <p:nvPr/>
        </p:nvSpPr>
        <p:spPr bwMode="auto">
          <a:xfrm>
            <a:off x="6811963" y="36195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2" name="Oval 20"/>
          <p:cNvSpPr>
            <a:spLocks noChangeArrowheads="1"/>
          </p:cNvSpPr>
          <p:nvPr/>
        </p:nvSpPr>
        <p:spPr bwMode="auto">
          <a:xfrm>
            <a:off x="7345363" y="36195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3" name="Oval 21"/>
          <p:cNvSpPr>
            <a:spLocks noChangeArrowheads="1"/>
          </p:cNvSpPr>
          <p:nvPr/>
        </p:nvSpPr>
        <p:spPr bwMode="auto">
          <a:xfrm>
            <a:off x="5745163" y="30861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4" name="Oval 22"/>
          <p:cNvSpPr>
            <a:spLocks noChangeArrowheads="1"/>
          </p:cNvSpPr>
          <p:nvPr/>
        </p:nvSpPr>
        <p:spPr bwMode="auto">
          <a:xfrm>
            <a:off x="6278563" y="30861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5" name="Oval 23"/>
          <p:cNvSpPr>
            <a:spLocks noChangeArrowheads="1"/>
          </p:cNvSpPr>
          <p:nvPr/>
        </p:nvSpPr>
        <p:spPr bwMode="auto">
          <a:xfrm>
            <a:off x="6811963" y="30861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6" name="Oval 24"/>
          <p:cNvSpPr>
            <a:spLocks noChangeArrowheads="1"/>
          </p:cNvSpPr>
          <p:nvPr/>
        </p:nvSpPr>
        <p:spPr bwMode="auto">
          <a:xfrm>
            <a:off x="7345363" y="30861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7" name="Oval 25"/>
          <p:cNvSpPr>
            <a:spLocks noChangeArrowheads="1"/>
          </p:cNvSpPr>
          <p:nvPr/>
        </p:nvSpPr>
        <p:spPr bwMode="auto">
          <a:xfrm>
            <a:off x="5745163" y="25527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8" name="Oval 26"/>
          <p:cNvSpPr>
            <a:spLocks noChangeArrowheads="1"/>
          </p:cNvSpPr>
          <p:nvPr/>
        </p:nvSpPr>
        <p:spPr bwMode="auto">
          <a:xfrm>
            <a:off x="6278563" y="25527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29" name="Oval 27"/>
          <p:cNvSpPr>
            <a:spLocks noChangeArrowheads="1"/>
          </p:cNvSpPr>
          <p:nvPr/>
        </p:nvSpPr>
        <p:spPr bwMode="auto">
          <a:xfrm>
            <a:off x="7345363" y="25527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30" name="Oval 28"/>
          <p:cNvSpPr>
            <a:spLocks noChangeArrowheads="1"/>
          </p:cNvSpPr>
          <p:nvPr/>
        </p:nvSpPr>
        <p:spPr bwMode="auto">
          <a:xfrm>
            <a:off x="5745163" y="20193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31" name="Oval 29"/>
          <p:cNvSpPr>
            <a:spLocks noChangeArrowheads="1"/>
          </p:cNvSpPr>
          <p:nvPr/>
        </p:nvSpPr>
        <p:spPr bwMode="auto">
          <a:xfrm>
            <a:off x="6278563" y="20193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32" name="Oval 30"/>
          <p:cNvSpPr>
            <a:spLocks noChangeArrowheads="1"/>
          </p:cNvSpPr>
          <p:nvPr/>
        </p:nvSpPr>
        <p:spPr bwMode="auto">
          <a:xfrm>
            <a:off x="6811963" y="2019300"/>
            <a:ext cx="457200" cy="457200"/>
          </a:xfrm>
          <a:prstGeom prst="ellipse">
            <a:avLst/>
          </a:prstGeom>
          <a:solidFill>
            <a:srgbClr val="5388C8">
              <a:alpha val="50195"/>
            </a:srgbClr>
          </a:solidFill>
          <a:ln w="9525">
            <a:solidFill>
              <a:schemeClr val="tx1"/>
            </a:solidFill>
            <a:round/>
            <a:headEnd/>
            <a:tailEnd/>
          </a:ln>
        </p:spPr>
        <p:txBody>
          <a:bodyPr wrap="none" anchor="ctr"/>
          <a:lstStyle/>
          <a:p>
            <a:endParaRPr lang="en-US"/>
          </a:p>
        </p:txBody>
      </p:sp>
      <p:sp>
        <p:nvSpPr>
          <p:cNvPr id="18533" name="Oval 31"/>
          <p:cNvSpPr>
            <a:spLocks noChangeArrowheads="1"/>
          </p:cNvSpPr>
          <p:nvPr/>
        </p:nvSpPr>
        <p:spPr bwMode="auto">
          <a:xfrm>
            <a:off x="7345363" y="2019300"/>
            <a:ext cx="457200" cy="457200"/>
          </a:xfrm>
          <a:prstGeom prst="ellipse">
            <a:avLst/>
          </a:prstGeom>
          <a:solidFill>
            <a:srgbClr val="5388C8">
              <a:alpha val="50195"/>
            </a:srgbClr>
          </a:solidFill>
          <a:ln w="9525">
            <a:solidFill>
              <a:schemeClr val="tx1"/>
            </a:solidFill>
            <a:round/>
            <a:headEnd/>
            <a:tailEnd/>
          </a:ln>
        </p:spPr>
        <p:txBody>
          <a:bodyPr wrap="none" anchor="ctr"/>
          <a:lstStyle/>
          <a:p>
            <a:r>
              <a:rPr lang="en-US" dirty="0" smtClean="0"/>
              <a:t>v</a:t>
            </a:r>
            <a:endParaRPr lang="en-US" dirty="0"/>
          </a:p>
        </p:txBody>
      </p:sp>
      <p:sp>
        <p:nvSpPr>
          <p:cNvPr id="18446" name="Text Box 33"/>
          <p:cNvSpPr txBox="1">
            <a:spLocks noChangeArrowheads="1"/>
          </p:cNvSpPr>
          <p:nvPr/>
        </p:nvSpPr>
        <p:spPr bwMode="auto">
          <a:xfrm>
            <a:off x="1349375" y="790575"/>
            <a:ext cx="2239963" cy="581025"/>
          </a:xfrm>
          <a:prstGeom prst="rect">
            <a:avLst/>
          </a:prstGeom>
          <a:noFill/>
          <a:ln w="9525">
            <a:noFill/>
            <a:miter lim="800000"/>
            <a:headEnd/>
            <a:tailEnd/>
          </a:ln>
        </p:spPr>
        <p:txBody>
          <a:bodyPr wrap="none">
            <a:spAutoFit/>
          </a:bodyPr>
          <a:lstStyle/>
          <a:p>
            <a:pPr algn="ctr"/>
            <a:r>
              <a:rPr lang="en-US" sz="1600" b="1" dirty="0">
                <a:solidFill>
                  <a:srgbClr val="2053E4"/>
                </a:solidFill>
              </a:rPr>
              <a:t>DIRECTLY ADDRESSED</a:t>
            </a:r>
          </a:p>
          <a:p>
            <a:pPr algn="ctr"/>
            <a:r>
              <a:rPr lang="en-US" sz="1600" b="1" dirty="0">
                <a:solidFill>
                  <a:srgbClr val="2053E4"/>
                </a:solidFill>
              </a:rPr>
              <a:t>DISPLAY</a:t>
            </a:r>
          </a:p>
        </p:txBody>
      </p:sp>
      <p:sp>
        <p:nvSpPr>
          <p:cNvPr id="18447" name="Text Box 34"/>
          <p:cNvSpPr txBox="1">
            <a:spLocks noChangeArrowheads="1"/>
          </p:cNvSpPr>
          <p:nvPr/>
        </p:nvSpPr>
        <p:spPr bwMode="auto">
          <a:xfrm>
            <a:off x="5921375" y="914400"/>
            <a:ext cx="1728788" cy="336550"/>
          </a:xfrm>
          <a:prstGeom prst="rect">
            <a:avLst/>
          </a:prstGeom>
          <a:noFill/>
          <a:ln w="9525">
            <a:noFill/>
            <a:miter lim="800000"/>
            <a:headEnd/>
            <a:tailEnd/>
          </a:ln>
        </p:spPr>
        <p:txBody>
          <a:bodyPr wrap="none">
            <a:spAutoFit/>
          </a:bodyPr>
          <a:lstStyle/>
          <a:p>
            <a:pPr algn="ctr"/>
            <a:r>
              <a:rPr lang="en-US" sz="1600" b="1" dirty="0">
                <a:solidFill>
                  <a:srgbClr val="2053E4"/>
                </a:solidFill>
              </a:rPr>
              <a:t>MATRIX DISPLAY</a:t>
            </a:r>
          </a:p>
        </p:txBody>
      </p:sp>
      <p:sp>
        <p:nvSpPr>
          <p:cNvPr id="18448" name="Text Box 35"/>
          <p:cNvSpPr txBox="1">
            <a:spLocks noChangeArrowheads="1"/>
          </p:cNvSpPr>
          <p:nvPr/>
        </p:nvSpPr>
        <p:spPr bwMode="auto">
          <a:xfrm>
            <a:off x="2544763" y="1679575"/>
            <a:ext cx="981075" cy="454025"/>
          </a:xfrm>
          <a:prstGeom prst="rect">
            <a:avLst/>
          </a:prstGeom>
          <a:solidFill>
            <a:schemeClr val="bg1"/>
          </a:solidFill>
          <a:ln w="9525">
            <a:noFill/>
            <a:miter lim="800000"/>
            <a:headEnd/>
            <a:tailEnd/>
          </a:ln>
        </p:spPr>
        <p:txBody>
          <a:bodyPr wrap="none">
            <a:spAutoFit/>
          </a:bodyPr>
          <a:lstStyle/>
          <a:p>
            <a:pPr algn="ctr">
              <a:lnSpc>
                <a:spcPct val="85000"/>
              </a:lnSpc>
            </a:pPr>
            <a:r>
              <a:rPr lang="en-US" sz="1400" b="1" dirty="0"/>
              <a:t>Common</a:t>
            </a:r>
          </a:p>
          <a:p>
            <a:pPr algn="ctr">
              <a:lnSpc>
                <a:spcPct val="85000"/>
              </a:lnSpc>
            </a:pPr>
            <a:r>
              <a:rPr lang="en-US" sz="1400" b="1" dirty="0"/>
              <a:t>Electrode</a:t>
            </a:r>
          </a:p>
        </p:txBody>
      </p:sp>
      <p:sp>
        <p:nvSpPr>
          <p:cNvPr id="18449" name="Text Box 36"/>
          <p:cNvSpPr txBox="1">
            <a:spLocks noChangeArrowheads="1"/>
          </p:cNvSpPr>
          <p:nvPr/>
        </p:nvSpPr>
        <p:spPr bwMode="auto">
          <a:xfrm>
            <a:off x="608013" y="2217738"/>
            <a:ext cx="1098550" cy="454025"/>
          </a:xfrm>
          <a:prstGeom prst="rect">
            <a:avLst/>
          </a:prstGeom>
          <a:solidFill>
            <a:schemeClr val="bg1"/>
          </a:solidFill>
          <a:ln w="9525">
            <a:noFill/>
            <a:miter lim="800000"/>
            <a:headEnd/>
            <a:tailEnd/>
          </a:ln>
        </p:spPr>
        <p:txBody>
          <a:bodyPr wrap="none">
            <a:spAutoFit/>
          </a:bodyPr>
          <a:lstStyle/>
          <a:p>
            <a:pPr algn="ctr">
              <a:lnSpc>
                <a:spcPct val="85000"/>
              </a:lnSpc>
            </a:pPr>
            <a:r>
              <a:rPr lang="en-US" sz="1400" b="1"/>
              <a:t>Segmented</a:t>
            </a:r>
          </a:p>
          <a:p>
            <a:pPr algn="ctr">
              <a:lnSpc>
                <a:spcPct val="85000"/>
              </a:lnSpc>
            </a:pPr>
            <a:r>
              <a:rPr lang="en-US" sz="1400" b="1"/>
              <a:t>Electrode</a:t>
            </a:r>
          </a:p>
        </p:txBody>
      </p:sp>
      <p:grpSp>
        <p:nvGrpSpPr>
          <p:cNvPr id="18450" name="Group 37"/>
          <p:cNvGrpSpPr>
            <a:grpSpLocks/>
          </p:cNvGrpSpPr>
          <p:nvPr/>
        </p:nvGrpSpPr>
        <p:grpSpPr bwMode="auto">
          <a:xfrm>
            <a:off x="6735763" y="1395413"/>
            <a:ext cx="404812" cy="228600"/>
            <a:chOff x="4224" y="1296"/>
            <a:chExt cx="255" cy="240"/>
          </a:xfrm>
        </p:grpSpPr>
        <p:sp>
          <p:nvSpPr>
            <p:cNvPr id="18516" name="Line 38"/>
            <p:cNvSpPr>
              <a:spLocks noChangeShapeType="1"/>
            </p:cNvSpPr>
            <p:nvPr/>
          </p:nvSpPr>
          <p:spPr bwMode="auto">
            <a:xfrm>
              <a:off x="4224" y="1536"/>
              <a:ext cx="131" cy="0"/>
            </a:xfrm>
            <a:prstGeom prst="line">
              <a:avLst/>
            </a:prstGeom>
            <a:noFill/>
            <a:ln w="28575">
              <a:solidFill>
                <a:schemeClr val="tx1"/>
              </a:solidFill>
              <a:round/>
              <a:headEnd/>
              <a:tailEnd/>
            </a:ln>
          </p:spPr>
          <p:txBody>
            <a:bodyPr wrap="none" anchor="ctr"/>
            <a:lstStyle/>
            <a:p>
              <a:endParaRPr lang="en-US"/>
            </a:p>
          </p:txBody>
        </p:sp>
        <p:sp>
          <p:nvSpPr>
            <p:cNvPr id="18517" name="Line 39"/>
            <p:cNvSpPr>
              <a:spLocks noChangeShapeType="1"/>
            </p:cNvSpPr>
            <p:nvPr/>
          </p:nvSpPr>
          <p:spPr bwMode="auto">
            <a:xfrm flipV="1">
              <a:off x="4355" y="1296"/>
              <a:ext cx="0" cy="240"/>
            </a:xfrm>
            <a:prstGeom prst="line">
              <a:avLst/>
            </a:prstGeom>
            <a:noFill/>
            <a:ln w="28575">
              <a:solidFill>
                <a:schemeClr val="tx1"/>
              </a:solidFill>
              <a:round/>
              <a:headEnd/>
              <a:tailEnd/>
            </a:ln>
          </p:spPr>
          <p:txBody>
            <a:bodyPr wrap="none" anchor="ctr"/>
            <a:lstStyle/>
            <a:p>
              <a:endParaRPr lang="en-US"/>
            </a:p>
          </p:txBody>
        </p:sp>
        <p:sp>
          <p:nvSpPr>
            <p:cNvPr id="18518" name="Line 40"/>
            <p:cNvSpPr>
              <a:spLocks noChangeShapeType="1"/>
            </p:cNvSpPr>
            <p:nvPr/>
          </p:nvSpPr>
          <p:spPr bwMode="auto">
            <a:xfrm>
              <a:off x="4355" y="1296"/>
              <a:ext cx="124" cy="0"/>
            </a:xfrm>
            <a:prstGeom prst="line">
              <a:avLst/>
            </a:prstGeom>
            <a:noFill/>
            <a:ln w="28575">
              <a:solidFill>
                <a:schemeClr val="tx1"/>
              </a:solidFill>
              <a:round/>
              <a:headEnd/>
              <a:tailEnd/>
            </a:ln>
          </p:spPr>
          <p:txBody>
            <a:bodyPr wrap="none" anchor="ctr"/>
            <a:lstStyle/>
            <a:p>
              <a:endParaRPr lang="en-US"/>
            </a:p>
          </p:txBody>
        </p:sp>
      </p:grpSp>
      <p:grpSp>
        <p:nvGrpSpPr>
          <p:cNvPr id="18451" name="Group 41"/>
          <p:cNvGrpSpPr>
            <a:grpSpLocks/>
          </p:cNvGrpSpPr>
          <p:nvPr/>
        </p:nvGrpSpPr>
        <p:grpSpPr bwMode="auto">
          <a:xfrm>
            <a:off x="5114925" y="2705100"/>
            <a:ext cx="401638" cy="228600"/>
            <a:chOff x="3203" y="2112"/>
            <a:chExt cx="253" cy="240"/>
          </a:xfrm>
        </p:grpSpPr>
        <p:sp>
          <p:nvSpPr>
            <p:cNvPr id="18513" name="Line 42"/>
            <p:cNvSpPr>
              <a:spLocks noChangeShapeType="1"/>
            </p:cNvSpPr>
            <p:nvPr/>
          </p:nvSpPr>
          <p:spPr bwMode="auto">
            <a:xfrm>
              <a:off x="3203" y="2112"/>
              <a:ext cx="124" cy="0"/>
            </a:xfrm>
            <a:prstGeom prst="line">
              <a:avLst/>
            </a:prstGeom>
            <a:noFill/>
            <a:ln w="28575">
              <a:solidFill>
                <a:schemeClr val="tx1"/>
              </a:solidFill>
              <a:round/>
              <a:headEnd/>
              <a:tailEnd/>
            </a:ln>
          </p:spPr>
          <p:txBody>
            <a:bodyPr wrap="none" anchor="ctr"/>
            <a:lstStyle/>
            <a:p>
              <a:endParaRPr lang="en-US"/>
            </a:p>
          </p:txBody>
        </p:sp>
        <p:sp>
          <p:nvSpPr>
            <p:cNvPr id="18514" name="Line 43"/>
            <p:cNvSpPr>
              <a:spLocks noChangeShapeType="1"/>
            </p:cNvSpPr>
            <p:nvPr/>
          </p:nvSpPr>
          <p:spPr bwMode="auto">
            <a:xfrm>
              <a:off x="3327" y="2112"/>
              <a:ext cx="0" cy="240"/>
            </a:xfrm>
            <a:prstGeom prst="line">
              <a:avLst/>
            </a:prstGeom>
            <a:noFill/>
            <a:ln w="28575">
              <a:solidFill>
                <a:schemeClr val="tx1"/>
              </a:solidFill>
              <a:round/>
              <a:headEnd/>
              <a:tailEnd/>
            </a:ln>
          </p:spPr>
          <p:txBody>
            <a:bodyPr wrap="none" anchor="ctr"/>
            <a:lstStyle/>
            <a:p>
              <a:endParaRPr lang="en-US"/>
            </a:p>
          </p:txBody>
        </p:sp>
        <p:sp>
          <p:nvSpPr>
            <p:cNvPr id="18515" name="Line 44"/>
            <p:cNvSpPr>
              <a:spLocks noChangeShapeType="1"/>
            </p:cNvSpPr>
            <p:nvPr/>
          </p:nvSpPr>
          <p:spPr bwMode="auto">
            <a:xfrm>
              <a:off x="3327" y="2352"/>
              <a:ext cx="129" cy="0"/>
            </a:xfrm>
            <a:prstGeom prst="line">
              <a:avLst/>
            </a:prstGeom>
            <a:noFill/>
            <a:ln w="28575">
              <a:solidFill>
                <a:schemeClr val="tx1"/>
              </a:solidFill>
              <a:round/>
              <a:headEnd/>
              <a:tailEnd/>
            </a:ln>
          </p:spPr>
          <p:txBody>
            <a:bodyPr wrap="none" anchor="ctr"/>
            <a:lstStyle/>
            <a:p>
              <a:endParaRPr lang="en-US"/>
            </a:p>
          </p:txBody>
        </p:sp>
      </p:grpSp>
      <p:sp>
        <p:nvSpPr>
          <p:cNvPr id="18452" name="Rectangle 45"/>
          <p:cNvSpPr>
            <a:spLocks noChangeArrowheads="1"/>
          </p:cNvSpPr>
          <p:nvPr/>
        </p:nvSpPr>
        <p:spPr bwMode="auto">
          <a:xfrm>
            <a:off x="7069138" y="1295400"/>
            <a:ext cx="352105" cy="307777"/>
          </a:xfrm>
          <a:prstGeom prst="rect">
            <a:avLst/>
          </a:prstGeom>
          <a:noFill/>
          <a:ln w="9525">
            <a:noFill/>
            <a:miter lim="800000"/>
            <a:headEnd/>
            <a:tailEnd/>
          </a:ln>
        </p:spPr>
        <p:txBody>
          <a:bodyPr wrap="none">
            <a:spAutoFit/>
          </a:bodyPr>
          <a:lstStyle/>
          <a:p>
            <a:pPr eaLnBrk="0" hangingPunct="0"/>
            <a:r>
              <a:rPr lang="en-US" sz="1400">
                <a:latin typeface="Trebuchet MS"/>
                <a:cs typeface="Trebuchet MS"/>
              </a:rPr>
              <a:t>HI</a:t>
            </a:r>
          </a:p>
        </p:txBody>
      </p:sp>
      <p:sp>
        <p:nvSpPr>
          <p:cNvPr id="18453" name="Rectangle 46"/>
          <p:cNvSpPr>
            <a:spLocks noChangeArrowheads="1"/>
          </p:cNvSpPr>
          <p:nvPr/>
        </p:nvSpPr>
        <p:spPr bwMode="auto">
          <a:xfrm>
            <a:off x="7040563" y="1470025"/>
            <a:ext cx="396550" cy="307777"/>
          </a:xfrm>
          <a:prstGeom prst="rect">
            <a:avLst/>
          </a:prstGeom>
          <a:noFill/>
          <a:ln w="9525">
            <a:noFill/>
            <a:miter lim="800000"/>
            <a:headEnd/>
            <a:tailEnd/>
          </a:ln>
        </p:spPr>
        <p:txBody>
          <a:bodyPr wrap="none">
            <a:spAutoFit/>
          </a:bodyPr>
          <a:lstStyle/>
          <a:p>
            <a:pPr eaLnBrk="0" hangingPunct="0"/>
            <a:r>
              <a:rPr lang="en-US" sz="1400" dirty="0">
                <a:latin typeface="Trebuchet MS"/>
                <a:cs typeface="Trebuchet MS"/>
              </a:rPr>
              <a:t>LO</a:t>
            </a:r>
          </a:p>
        </p:txBody>
      </p:sp>
      <p:sp>
        <p:nvSpPr>
          <p:cNvPr id="18454" name="Rectangle 47"/>
          <p:cNvSpPr>
            <a:spLocks noChangeArrowheads="1"/>
          </p:cNvSpPr>
          <p:nvPr/>
        </p:nvSpPr>
        <p:spPr bwMode="auto">
          <a:xfrm>
            <a:off x="4335463" y="2605088"/>
            <a:ext cx="825667" cy="307777"/>
          </a:xfrm>
          <a:prstGeom prst="rect">
            <a:avLst/>
          </a:prstGeom>
          <a:noFill/>
          <a:ln w="9525">
            <a:noFill/>
            <a:miter lim="800000"/>
            <a:headEnd/>
            <a:tailEnd/>
          </a:ln>
        </p:spPr>
        <p:txBody>
          <a:bodyPr wrap="none">
            <a:spAutoFit/>
          </a:bodyPr>
          <a:lstStyle/>
          <a:p>
            <a:pPr eaLnBrk="0" hangingPunct="0"/>
            <a:r>
              <a:rPr lang="en-US" sz="1400">
                <a:latin typeface="Trebuchet MS"/>
                <a:cs typeface="Trebuchet MS"/>
              </a:rPr>
              <a:t>DISABLE</a:t>
            </a:r>
          </a:p>
        </p:txBody>
      </p:sp>
      <p:sp>
        <p:nvSpPr>
          <p:cNvPr id="18455" name="Rectangle 48"/>
          <p:cNvSpPr>
            <a:spLocks noChangeArrowheads="1"/>
          </p:cNvSpPr>
          <p:nvPr/>
        </p:nvSpPr>
        <p:spPr bwMode="auto">
          <a:xfrm>
            <a:off x="4349750" y="2779713"/>
            <a:ext cx="789987" cy="307777"/>
          </a:xfrm>
          <a:prstGeom prst="rect">
            <a:avLst/>
          </a:prstGeom>
          <a:noFill/>
          <a:ln w="9525">
            <a:noFill/>
            <a:miter lim="800000"/>
            <a:headEnd/>
            <a:tailEnd/>
          </a:ln>
        </p:spPr>
        <p:txBody>
          <a:bodyPr wrap="none">
            <a:spAutoFit/>
          </a:bodyPr>
          <a:lstStyle/>
          <a:p>
            <a:pPr eaLnBrk="0" hangingPunct="0"/>
            <a:r>
              <a:rPr lang="en-US" sz="1400" dirty="0">
                <a:latin typeface="Trebuchet MS"/>
                <a:cs typeface="Trebuchet MS"/>
              </a:rPr>
              <a:t>ENABLE</a:t>
            </a:r>
          </a:p>
        </p:txBody>
      </p:sp>
      <p:sp>
        <p:nvSpPr>
          <p:cNvPr id="18456" name="Text Box 49"/>
          <p:cNvSpPr txBox="1">
            <a:spLocks noChangeArrowheads="1"/>
          </p:cNvSpPr>
          <p:nvPr/>
        </p:nvSpPr>
        <p:spPr bwMode="auto">
          <a:xfrm>
            <a:off x="152400" y="5791200"/>
            <a:ext cx="5494312" cy="830997"/>
          </a:xfrm>
          <a:prstGeom prst="rect">
            <a:avLst/>
          </a:prstGeom>
          <a:noFill/>
          <a:ln w="9525">
            <a:noFill/>
            <a:miter lim="800000"/>
            <a:headEnd/>
            <a:tailEnd/>
          </a:ln>
        </p:spPr>
        <p:txBody>
          <a:bodyPr wrap="none">
            <a:spAutoFit/>
          </a:bodyPr>
          <a:lstStyle/>
          <a:p>
            <a:r>
              <a:rPr lang="en-US" sz="1600" dirty="0"/>
              <a:t>for X=640 x Y480 panel of emissive elements</a:t>
            </a:r>
          </a:p>
          <a:p>
            <a:r>
              <a:rPr lang="en-US" sz="1600" dirty="0"/>
              <a:t>direct addressing </a:t>
            </a:r>
            <a:r>
              <a:rPr lang="en-US" sz="1600" dirty="0">
                <a:sym typeface="Wingdings" pitchFamily="2" charset="2"/>
              </a:rPr>
              <a:t> 2 x 640 x 480 = 614,400 (2*X*Y) wires</a:t>
            </a:r>
          </a:p>
          <a:p>
            <a:r>
              <a:rPr lang="en-US" sz="1600" dirty="0">
                <a:sym typeface="Wingdings" pitchFamily="2" charset="2"/>
              </a:rPr>
              <a:t>matrix addressing  640 + 480 = 1120 (X+Y) wires</a:t>
            </a:r>
            <a:endParaRPr lang="en-US" sz="1600" dirty="0"/>
          </a:p>
        </p:txBody>
      </p:sp>
      <p:sp>
        <p:nvSpPr>
          <p:cNvPr id="18457" name="Text Box 50"/>
          <p:cNvSpPr txBox="1">
            <a:spLocks noChangeArrowheads="1"/>
          </p:cNvSpPr>
          <p:nvPr/>
        </p:nvSpPr>
        <p:spPr bwMode="auto">
          <a:xfrm>
            <a:off x="152400" y="5486400"/>
            <a:ext cx="1066800" cy="336550"/>
          </a:xfrm>
          <a:prstGeom prst="rect">
            <a:avLst/>
          </a:prstGeom>
          <a:noFill/>
          <a:ln w="9525">
            <a:noFill/>
            <a:miter lim="800000"/>
            <a:headEnd/>
            <a:tailEnd/>
          </a:ln>
        </p:spPr>
        <p:txBody>
          <a:bodyPr wrap="none">
            <a:spAutoFit/>
          </a:bodyPr>
          <a:lstStyle/>
          <a:p>
            <a:r>
              <a:rPr lang="en-US" sz="1600" b="1" u="sng"/>
              <a:t>Example</a:t>
            </a:r>
            <a:r>
              <a:rPr lang="en-US" sz="1600" b="1"/>
              <a:t>:</a:t>
            </a:r>
          </a:p>
        </p:txBody>
      </p:sp>
      <p:sp>
        <p:nvSpPr>
          <p:cNvPr id="18485" name="Text Box 50"/>
          <p:cNvSpPr txBox="1">
            <a:spLocks noChangeArrowheads="1"/>
          </p:cNvSpPr>
          <p:nvPr/>
        </p:nvSpPr>
        <p:spPr bwMode="auto">
          <a:xfrm>
            <a:off x="8186738" y="5158105"/>
            <a:ext cx="772267" cy="517065"/>
          </a:xfrm>
          <a:prstGeom prst="rect">
            <a:avLst/>
          </a:prstGeom>
          <a:noFill/>
          <a:ln w="9525">
            <a:noFill/>
            <a:miter lim="800000"/>
            <a:headEnd/>
            <a:tailEnd/>
          </a:ln>
        </p:spPr>
        <p:txBody>
          <a:bodyPr wrap="none">
            <a:spAutoFit/>
          </a:bodyPr>
          <a:lstStyle/>
          <a:p>
            <a:pPr eaLnBrk="0" hangingPunct="0">
              <a:lnSpc>
                <a:spcPct val="85000"/>
              </a:lnSpc>
            </a:pPr>
            <a:r>
              <a:rPr lang="en-US" sz="1600" dirty="0"/>
              <a:t>Active</a:t>
            </a:r>
          </a:p>
          <a:p>
            <a:pPr eaLnBrk="0" hangingPunct="0">
              <a:lnSpc>
                <a:spcPct val="85000"/>
              </a:lnSpc>
            </a:pPr>
            <a:r>
              <a:rPr lang="en-US" sz="1600" dirty="0"/>
              <a:t>Layers</a:t>
            </a:r>
          </a:p>
        </p:txBody>
      </p:sp>
      <p:sp>
        <p:nvSpPr>
          <p:cNvPr id="18486" name="Text Box 51"/>
          <p:cNvSpPr txBox="1">
            <a:spLocks noChangeArrowheads="1"/>
          </p:cNvSpPr>
          <p:nvPr/>
        </p:nvSpPr>
        <p:spPr bwMode="auto">
          <a:xfrm>
            <a:off x="7904163" y="5843905"/>
            <a:ext cx="1087437" cy="336550"/>
          </a:xfrm>
          <a:prstGeom prst="rect">
            <a:avLst/>
          </a:prstGeom>
          <a:noFill/>
          <a:ln w="9525">
            <a:noFill/>
            <a:miter lim="800000"/>
            <a:headEnd/>
            <a:tailEnd/>
          </a:ln>
        </p:spPr>
        <p:txBody>
          <a:bodyPr wrap="none">
            <a:spAutoFit/>
          </a:bodyPr>
          <a:lstStyle/>
          <a:p>
            <a:pPr eaLnBrk="0" hangingPunct="0"/>
            <a:r>
              <a:rPr lang="en-US" sz="1600"/>
              <a:t>Substrate</a:t>
            </a:r>
          </a:p>
        </p:txBody>
      </p:sp>
      <p:sp>
        <p:nvSpPr>
          <p:cNvPr id="18487" name="Text Box 52"/>
          <p:cNvSpPr txBox="1">
            <a:spLocks noChangeArrowheads="1"/>
          </p:cNvSpPr>
          <p:nvPr/>
        </p:nvSpPr>
        <p:spPr bwMode="auto">
          <a:xfrm>
            <a:off x="7021513" y="4294505"/>
            <a:ext cx="1512887" cy="336550"/>
          </a:xfrm>
          <a:prstGeom prst="rect">
            <a:avLst/>
          </a:prstGeom>
          <a:noFill/>
          <a:ln w="9525">
            <a:noFill/>
            <a:miter lim="800000"/>
            <a:headEnd/>
            <a:tailEnd/>
          </a:ln>
        </p:spPr>
        <p:txBody>
          <a:bodyPr wrap="none">
            <a:spAutoFit/>
          </a:bodyPr>
          <a:lstStyle/>
          <a:p>
            <a:pPr eaLnBrk="0" hangingPunct="0"/>
            <a:r>
              <a:rPr lang="en-US" sz="1600" dirty="0"/>
              <a:t>Cathode Rows</a:t>
            </a:r>
          </a:p>
        </p:txBody>
      </p:sp>
      <p:sp>
        <p:nvSpPr>
          <p:cNvPr id="18488" name="Text Box 53"/>
          <p:cNvSpPr txBox="1">
            <a:spLocks noChangeArrowheads="1"/>
          </p:cNvSpPr>
          <p:nvPr/>
        </p:nvSpPr>
        <p:spPr bwMode="auto">
          <a:xfrm>
            <a:off x="6354763" y="6209030"/>
            <a:ext cx="1646237" cy="336550"/>
          </a:xfrm>
          <a:prstGeom prst="rect">
            <a:avLst/>
          </a:prstGeom>
          <a:noFill/>
          <a:ln w="9525">
            <a:noFill/>
            <a:miter lim="800000"/>
            <a:headEnd/>
            <a:tailEnd/>
          </a:ln>
        </p:spPr>
        <p:txBody>
          <a:bodyPr wrap="none">
            <a:spAutoFit/>
          </a:bodyPr>
          <a:lstStyle/>
          <a:p>
            <a:pPr eaLnBrk="0" hangingPunct="0"/>
            <a:r>
              <a:rPr lang="en-US" sz="1600"/>
              <a:t>Anode Columns</a:t>
            </a:r>
          </a:p>
        </p:txBody>
      </p:sp>
      <p:pic>
        <p:nvPicPr>
          <p:cNvPr id="2" name="Picture 1"/>
          <p:cNvPicPr>
            <a:picLocks noChangeAspect="1"/>
          </p:cNvPicPr>
          <p:nvPr/>
        </p:nvPicPr>
        <p:blipFill>
          <a:blip r:embed="rId3" cstate="print"/>
          <a:stretch>
            <a:fillRect/>
          </a:stretch>
        </p:blipFill>
        <p:spPr>
          <a:xfrm>
            <a:off x="1295400" y="1828800"/>
            <a:ext cx="2057400" cy="2876162"/>
          </a:xfrm>
          <a:prstGeom prst="rect">
            <a:avLst/>
          </a:prstGeom>
        </p:spPr>
      </p:pic>
      <p:cxnSp>
        <p:nvCxnSpPr>
          <p:cNvPr id="103" name="Straight Arrow Connector 102"/>
          <p:cNvCxnSpPr/>
          <p:nvPr/>
        </p:nvCxnSpPr>
        <p:spPr>
          <a:xfrm>
            <a:off x="7467600" y="4582160"/>
            <a:ext cx="0" cy="31496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8485" idx="1"/>
          </p:cNvCxnSpPr>
          <p:nvPr/>
        </p:nvCxnSpPr>
        <p:spPr>
          <a:xfrm flipH="1">
            <a:off x="7823200" y="5416638"/>
            <a:ext cx="363538" cy="39282"/>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flipV="1">
            <a:off x="7691121" y="5953760"/>
            <a:ext cx="345439" cy="7112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6634480" y="5923280"/>
            <a:ext cx="111760" cy="37592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stretch/>
        </p:blipFill>
        <p:spPr>
          <a:xfrm>
            <a:off x="5109291" y="998410"/>
            <a:ext cx="3914943" cy="5659070"/>
          </a:xfrm>
          <a:prstGeom prst="rect">
            <a:avLst/>
          </a:prstGeom>
        </p:spPr>
      </p:pic>
      <p:sp>
        <p:nvSpPr>
          <p:cNvPr id="19462" name="Text Box 7"/>
          <p:cNvSpPr txBox="1">
            <a:spLocks noChangeArrowheads="1"/>
          </p:cNvSpPr>
          <p:nvPr/>
        </p:nvSpPr>
        <p:spPr bwMode="auto">
          <a:xfrm>
            <a:off x="304800" y="4140200"/>
            <a:ext cx="3595688" cy="369888"/>
          </a:xfrm>
          <a:prstGeom prst="rect">
            <a:avLst/>
          </a:prstGeom>
          <a:noFill/>
          <a:ln w="9525">
            <a:noFill/>
            <a:miter lim="800000"/>
            <a:headEnd/>
            <a:tailEnd/>
          </a:ln>
        </p:spPr>
        <p:txBody>
          <a:bodyPr wrap="none">
            <a:spAutoFit/>
          </a:bodyPr>
          <a:lstStyle/>
          <a:p>
            <a:pPr algn="ctr"/>
            <a:r>
              <a:rPr lang="en-US" dirty="0"/>
              <a:t>Example of a Color Filter (green)</a:t>
            </a:r>
          </a:p>
        </p:txBody>
      </p:sp>
      <p:sp>
        <p:nvSpPr>
          <p:cNvPr id="19463" name="Freeform 8"/>
          <p:cNvSpPr>
            <a:spLocks/>
          </p:cNvSpPr>
          <p:nvPr/>
        </p:nvSpPr>
        <p:spPr bwMode="auto">
          <a:xfrm>
            <a:off x="835025" y="4867275"/>
            <a:ext cx="2659063" cy="1308100"/>
          </a:xfrm>
          <a:custGeom>
            <a:avLst/>
            <a:gdLst>
              <a:gd name="T0" fmla="*/ 0 w 1675"/>
              <a:gd name="T1" fmla="*/ 822 h 824"/>
              <a:gd name="T2" fmla="*/ 207 w 1675"/>
              <a:gd name="T3" fmla="*/ 763 h 824"/>
              <a:gd name="T4" fmla="*/ 268 w 1675"/>
              <a:gd name="T5" fmla="*/ 728 h 824"/>
              <a:gd name="T6" fmla="*/ 338 w 1675"/>
              <a:gd name="T7" fmla="*/ 650 h 824"/>
              <a:gd name="T8" fmla="*/ 373 w 1675"/>
              <a:gd name="T9" fmla="*/ 547 h 824"/>
              <a:gd name="T10" fmla="*/ 443 w 1675"/>
              <a:gd name="T11" fmla="*/ 289 h 824"/>
              <a:gd name="T12" fmla="*/ 483 w 1675"/>
              <a:gd name="T13" fmla="*/ 69 h 824"/>
              <a:gd name="T14" fmla="*/ 513 w 1675"/>
              <a:gd name="T15" fmla="*/ 5 h 824"/>
              <a:gd name="T16" fmla="*/ 540 w 1675"/>
              <a:gd name="T17" fmla="*/ 98 h 824"/>
              <a:gd name="T18" fmla="*/ 583 w 1675"/>
              <a:gd name="T19" fmla="*/ 470 h 824"/>
              <a:gd name="T20" fmla="*/ 640 w 1675"/>
              <a:gd name="T21" fmla="*/ 657 h 824"/>
              <a:gd name="T22" fmla="*/ 807 w 1675"/>
              <a:gd name="T23" fmla="*/ 786 h 824"/>
              <a:gd name="T24" fmla="*/ 1306 w 1675"/>
              <a:gd name="T25" fmla="*/ 818 h 824"/>
              <a:gd name="T26" fmla="*/ 1675 w 1675"/>
              <a:gd name="T27" fmla="*/ 822 h 8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75"/>
              <a:gd name="T43" fmla="*/ 0 h 824"/>
              <a:gd name="T44" fmla="*/ 1675 w 1675"/>
              <a:gd name="T45" fmla="*/ 824 h 8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75" h="824">
                <a:moveTo>
                  <a:pt x="0" y="822"/>
                </a:moveTo>
                <a:cubicBezTo>
                  <a:pt x="34" y="812"/>
                  <a:pt x="162" y="779"/>
                  <a:pt x="207" y="763"/>
                </a:cubicBezTo>
                <a:cubicBezTo>
                  <a:pt x="252" y="747"/>
                  <a:pt x="246" y="747"/>
                  <a:pt x="268" y="728"/>
                </a:cubicBezTo>
                <a:cubicBezTo>
                  <a:pt x="290" y="709"/>
                  <a:pt x="321" y="680"/>
                  <a:pt x="338" y="650"/>
                </a:cubicBezTo>
                <a:cubicBezTo>
                  <a:pt x="356" y="620"/>
                  <a:pt x="356" y="607"/>
                  <a:pt x="373" y="547"/>
                </a:cubicBezTo>
                <a:cubicBezTo>
                  <a:pt x="391" y="487"/>
                  <a:pt x="425" y="368"/>
                  <a:pt x="443" y="289"/>
                </a:cubicBezTo>
                <a:cubicBezTo>
                  <a:pt x="462" y="209"/>
                  <a:pt x="471" y="117"/>
                  <a:pt x="483" y="69"/>
                </a:cubicBezTo>
                <a:cubicBezTo>
                  <a:pt x="494" y="22"/>
                  <a:pt x="504" y="0"/>
                  <a:pt x="513" y="5"/>
                </a:cubicBezTo>
                <a:cubicBezTo>
                  <a:pt x="523" y="10"/>
                  <a:pt x="528" y="21"/>
                  <a:pt x="540" y="98"/>
                </a:cubicBezTo>
                <a:cubicBezTo>
                  <a:pt x="551" y="176"/>
                  <a:pt x="567" y="377"/>
                  <a:pt x="583" y="470"/>
                </a:cubicBezTo>
                <a:cubicBezTo>
                  <a:pt x="600" y="563"/>
                  <a:pt x="603" y="604"/>
                  <a:pt x="640" y="657"/>
                </a:cubicBezTo>
                <a:cubicBezTo>
                  <a:pt x="678" y="709"/>
                  <a:pt x="696" y="759"/>
                  <a:pt x="807" y="786"/>
                </a:cubicBezTo>
                <a:cubicBezTo>
                  <a:pt x="918" y="813"/>
                  <a:pt x="1161" y="812"/>
                  <a:pt x="1306" y="818"/>
                </a:cubicBezTo>
                <a:cubicBezTo>
                  <a:pt x="1450" y="824"/>
                  <a:pt x="1598" y="821"/>
                  <a:pt x="1675" y="822"/>
                </a:cubicBezTo>
              </a:path>
            </a:pathLst>
          </a:custGeom>
          <a:noFill/>
          <a:ln w="28575">
            <a:solidFill>
              <a:srgbClr val="5388C8"/>
            </a:solidFill>
            <a:round/>
            <a:headEnd/>
            <a:tailEnd/>
          </a:ln>
        </p:spPr>
        <p:txBody>
          <a:bodyPr wrap="none" anchor="ctr"/>
          <a:lstStyle/>
          <a:p>
            <a:endParaRPr lang="en-US"/>
          </a:p>
        </p:txBody>
      </p:sp>
      <p:sp>
        <p:nvSpPr>
          <p:cNvPr id="19464" name="Freeform 9"/>
          <p:cNvSpPr>
            <a:spLocks/>
          </p:cNvSpPr>
          <p:nvPr/>
        </p:nvSpPr>
        <p:spPr bwMode="auto">
          <a:xfrm>
            <a:off x="1443038" y="4851400"/>
            <a:ext cx="2032000" cy="1319213"/>
          </a:xfrm>
          <a:custGeom>
            <a:avLst/>
            <a:gdLst>
              <a:gd name="T0" fmla="*/ 0 w 1280"/>
              <a:gd name="T1" fmla="*/ 831 h 831"/>
              <a:gd name="T2" fmla="*/ 210 w 1280"/>
              <a:gd name="T3" fmla="*/ 805 h 831"/>
              <a:gd name="T4" fmla="*/ 359 w 1280"/>
              <a:gd name="T5" fmla="*/ 763 h 831"/>
              <a:gd name="T6" fmla="*/ 420 w 1280"/>
              <a:gd name="T7" fmla="*/ 728 h 831"/>
              <a:gd name="T8" fmla="*/ 490 w 1280"/>
              <a:gd name="T9" fmla="*/ 650 h 831"/>
              <a:gd name="T10" fmla="*/ 525 w 1280"/>
              <a:gd name="T11" fmla="*/ 547 h 831"/>
              <a:gd name="T12" fmla="*/ 595 w 1280"/>
              <a:gd name="T13" fmla="*/ 289 h 831"/>
              <a:gd name="T14" fmla="*/ 635 w 1280"/>
              <a:gd name="T15" fmla="*/ 69 h 831"/>
              <a:gd name="T16" fmla="*/ 665 w 1280"/>
              <a:gd name="T17" fmla="*/ 5 h 831"/>
              <a:gd name="T18" fmla="*/ 692 w 1280"/>
              <a:gd name="T19" fmla="*/ 98 h 831"/>
              <a:gd name="T20" fmla="*/ 735 w 1280"/>
              <a:gd name="T21" fmla="*/ 470 h 831"/>
              <a:gd name="T22" fmla="*/ 792 w 1280"/>
              <a:gd name="T23" fmla="*/ 657 h 831"/>
              <a:gd name="T24" fmla="*/ 959 w 1280"/>
              <a:gd name="T25" fmla="*/ 786 h 831"/>
              <a:gd name="T26" fmla="*/ 1280 w 1280"/>
              <a:gd name="T27" fmla="*/ 819 h 8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80"/>
              <a:gd name="T43" fmla="*/ 0 h 831"/>
              <a:gd name="T44" fmla="*/ 1280 w 1280"/>
              <a:gd name="T45" fmla="*/ 831 h 8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80" h="831">
                <a:moveTo>
                  <a:pt x="0" y="831"/>
                </a:moveTo>
                <a:cubicBezTo>
                  <a:pt x="73" y="822"/>
                  <a:pt x="150" y="816"/>
                  <a:pt x="210" y="805"/>
                </a:cubicBezTo>
                <a:cubicBezTo>
                  <a:pt x="270" y="794"/>
                  <a:pt x="324" y="776"/>
                  <a:pt x="359" y="763"/>
                </a:cubicBezTo>
                <a:cubicBezTo>
                  <a:pt x="394" y="750"/>
                  <a:pt x="398" y="747"/>
                  <a:pt x="420" y="728"/>
                </a:cubicBezTo>
                <a:cubicBezTo>
                  <a:pt x="442" y="709"/>
                  <a:pt x="473" y="680"/>
                  <a:pt x="490" y="650"/>
                </a:cubicBezTo>
                <a:cubicBezTo>
                  <a:pt x="508" y="620"/>
                  <a:pt x="508" y="607"/>
                  <a:pt x="525" y="547"/>
                </a:cubicBezTo>
                <a:cubicBezTo>
                  <a:pt x="543" y="487"/>
                  <a:pt x="577" y="368"/>
                  <a:pt x="595" y="289"/>
                </a:cubicBezTo>
                <a:cubicBezTo>
                  <a:pt x="614" y="209"/>
                  <a:pt x="623" y="117"/>
                  <a:pt x="635" y="69"/>
                </a:cubicBezTo>
                <a:cubicBezTo>
                  <a:pt x="646" y="22"/>
                  <a:pt x="656" y="0"/>
                  <a:pt x="665" y="5"/>
                </a:cubicBezTo>
                <a:cubicBezTo>
                  <a:pt x="675" y="10"/>
                  <a:pt x="680" y="21"/>
                  <a:pt x="692" y="98"/>
                </a:cubicBezTo>
                <a:cubicBezTo>
                  <a:pt x="703" y="176"/>
                  <a:pt x="719" y="377"/>
                  <a:pt x="735" y="470"/>
                </a:cubicBezTo>
                <a:cubicBezTo>
                  <a:pt x="752" y="563"/>
                  <a:pt x="755" y="604"/>
                  <a:pt x="792" y="657"/>
                </a:cubicBezTo>
                <a:cubicBezTo>
                  <a:pt x="830" y="709"/>
                  <a:pt x="878" y="759"/>
                  <a:pt x="959" y="786"/>
                </a:cubicBezTo>
                <a:cubicBezTo>
                  <a:pt x="1040" y="813"/>
                  <a:pt x="1213" y="812"/>
                  <a:pt x="1280" y="819"/>
                </a:cubicBezTo>
              </a:path>
            </a:pathLst>
          </a:custGeom>
          <a:noFill/>
          <a:ln w="28575">
            <a:solidFill>
              <a:srgbClr val="5388C8"/>
            </a:solidFill>
            <a:prstDash val="sysDash"/>
            <a:round/>
            <a:headEnd/>
            <a:tailEnd/>
          </a:ln>
        </p:spPr>
        <p:txBody>
          <a:bodyPr wrap="none" anchor="ctr"/>
          <a:lstStyle/>
          <a:p>
            <a:endParaRPr lang="en-US"/>
          </a:p>
        </p:txBody>
      </p:sp>
      <p:sp>
        <p:nvSpPr>
          <p:cNvPr id="19465" name="Line 10"/>
          <p:cNvSpPr>
            <a:spLocks noChangeShapeType="1"/>
          </p:cNvSpPr>
          <p:nvPr/>
        </p:nvSpPr>
        <p:spPr bwMode="auto">
          <a:xfrm flipV="1">
            <a:off x="781050" y="6121400"/>
            <a:ext cx="2724150" cy="58738"/>
          </a:xfrm>
          <a:prstGeom prst="line">
            <a:avLst/>
          </a:prstGeom>
          <a:noFill/>
          <a:ln w="9525">
            <a:solidFill>
              <a:schemeClr val="tx1"/>
            </a:solidFill>
            <a:round/>
            <a:headEnd/>
            <a:tailEnd/>
          </a:ln>
        </p:spPr>
        <p:txBody>
          <a:bodyPr/>
          <a:lstStyle/>
          <a:p>
            <a:endParaRPr lang="en-US"/>
          </a:p>
        </p:txBody>
      </p:sp>
      <p:sp>
        <p:nvSpPr>
          <p:cNvPr id="19466" name="Freeform 11"/>
          <p:cNvSpPr>
            <a:spLocks/>
          </p:cNvSpPr>
          <p:nvPr/>
        </p:nvSpPr>
        <p:spPr bwMode="auto">
          <a:xfrm>
            <a:off x="765175" y="5340350"/>
            <a:ext cx="2709863" cy="1344613"/>
          </a:xfrm>
          <a:custGeom>
            <a:avLst/>
            <a:gdLst>
              <a:gd name="T0" fmla="*/ 0 w 1707"/>
              <a:gd name="T1" fmla="*/ 268 h 847"/>
              <a:gd name="T2" fmla="*/ 102 w 1707"/>
              <a:gd name="T3" fmla="*/ 249 h 847"/>
              <a:gd name="T4" fmla="*/ 216 w 1707"/>
              <a:gd name="T5" fmla="*/ 213 h 847"/>
              <a:gd name="T6" fmla="*/ 312 w 1707"/>
              <a:gd name="T7" fmla="*/ 145 h 847"/>
              <a:gd name="T8" fmla="*/ 356 w 1707"/>
              <a:gd name="T9" fmla="*/ 103 h 847"/>
              <a:gd name="T10" fmla="*/ 417 w 1707"/>
              <a:gd name="T11" fmla="*/ 36 h 847"/>
              <a:gd name="T12" fmla="*/ 461 w 1707"/>
              <a:gd name="T13" fmla="*/ 6 h 847"/>
              <a:gd name="T14" fmla="*/ 487 w 1707"/>
              <a:gd name="T15" fmla="*/ 74 h 847"/>
              <a:gd name="T16" fmla="*/ 527 w 1707"/>
              <a:gd name="T17" fmla="*/ 352 h 847"/>
              <a:gd name="T18" fmla="*/ 557 w 1707"/>
              <a:gd name="T19" fmla="*/ 739 h 847"/>
              <a:gd name="T20" fmla="*/ 592 w 1707"/>
              <a:gd name="T21" fmla="*/ 843 h 847"/>
              <a:gd name="T22" fmla="*/ 671 w 1707"/>
              <a:gd name="T23" fmla="*/ 765 h 847"/>
              <a:gd name="T24" fmla="*/ 820 w 1707"/>
              <a:gd name="T25" fmla="*/ 636 h 847"/>
              <a:gd name="T26" fmla="*/ 1061 w 1707"/>
              <a:gd name="T27" fmla="*/ 552 h 847"/>
              <a:gd name="T28" fmla="*/ 1420 w 1707"/>
              <a:gd name="T29" fmla="*/ 510 h 847"/>
              <a:gd name="T30" fmla="*/ 1707 w 1707"/>
              <a:gd name="T31" fmla="*/ 494 h 8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07"/>
              <a:gd name="T49" fmla="*/ 0 h 847"/>
              <a:gd name="T50" fmla="*/ 1707 w 1707"/>
              <a:gd name="T51" fmla="*/ 847 h 8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07" h="847">
                <a:moveTo>
                  <a:pt x="0" y="268"/>
                </a:moveTo>
                <a:cubicBezTo>
                  <a:pt x="17" y="265"/>
                  <a:pt x="66" y="258"/>
                  <a:pt x="102" y="249"/>
                </a:cubicBezTo>
                <a:cubicBezTo>
                  <a:pt x="138" y="240"/>
                  <a:pt x="181" y="230"/>
                  <a:pt x="216" y="213"/>
                </a:cubicBezTo>
                <a:cubicBezTo>
                  <a:pt x="251" y="196"/>
                  <a:pt x="289" y="164"/>
                  <a:pt x="312" y="145"/>
                </a:cubicBezTo>
                <a:cubicBezTo>
                  <a:pt x="336" y="127"/>
                  <a:pt x="338" y="122"/>
                  <a:pt x="356" y="103"/>
                </a:cubicBezTo>
                <a:cubicBezTo>
                  <a:pt x="373" y="85"/>
                  <a:pt x="400" y="52"/>
                  <a:pt x="417" y="36"/>
                </a:cubicBezTo>
                <a:cubicBezTo>
                  <a:pt x="435" y="19"/>
                  <a:pt x="449" y="0"/>
                  <a:pt x="461" y="6"/>
                </a:cubicBezTo>
                <a:cubicBezTo>
                  <a:pt x="473" y="13"/>
                  <a:pt x="476" y="17"/>
                  <a:pt x="487" y="74"/>
                </a:cubicBezTo>
                <a:cubicBezTo>
                  <a:pt x="498" y="132"/>
                  <a:pt x="515" y="241"/>
                  <a:pt x="527" y="352"/>
                </a:cubicBezTo>
                <a:cubicBezTo>
                  <a:pt x="538" y="463"/>
                  <a:pt x="546" y="658"/>
                  <a:pt x="557" y="739"/>
                </a:cubicBezTo>
                <a:cubicBezTo>
                  <a:pt x="568" y="821"/>
                  <a:pt x="573" y="838"/>
                  <a:pt x="592" y="843"/>
                </a:cubicBezTo>
                <a:cubicBezTo>
                  <a:pt x="611" y="847"/>
                  <a:pt x="633" y="800"/>
                  <a:pt x="671" y="765"/>
                </a:cubicBezTo>
                <a:cubicBezTo>
                  <a:pt x="709" y="731"/>
                  <a:pt x="755" y="672"/>
                  <a:pt x="820" y="636"/>
                </a:cubicBezTo>
                <a:cubicBezTo>
                  <a:pt x="885" y="601"/>
                  <a:pt x="961" y="573"/>
                  <a:pt x="1061" y="552"/>
                </a:cubicBezTo>
                <a:cubicBezTo>
                  <a:pt x="1161" y="531"/>
                  <a:pt x="1312" y="520"/>
                  <a:pt x="1420" y="510"/>
                </a:cubicBezTo>
                <a:cubicBezTo>
                  <a:pt x="1528" y="500"/>
                  <a:pt x="1647" y="497"/>
                  <a:pt x="1707" y="494"/>
                </a:cubicBezTo>
              </a:path>
            </a:pathLst>
          </a:custGeom>
          <a:noFill/>
          <a:ln w="28575">
            <a:solidFill>
              <a:schemeClr val="bg1">
                <a:lumMod val="50000"/>
              </a:schemeClr>
            </a:solidFill>
            <a:round/>
            <a:headEnd/>
            <a:tailEnd/>
          </a:ln>
        </p:spPr>
        <p:txBody>
          <a:bodyPr wrap="none" anchor="ctr"/>
          <a:lstStyle/>
          <a:p>
            <a:endParaRPr lang="en-US"/>
          </a:p>
        </p:txBody>
      </p:sp>
      <p:sp>
        <p:nvSpPr>
          <p:cNvPr id="19467" name="Rectangle 12"/>
          <p:cNvSpPr>
            <a:spLocks noChangeArrowheads="1"/>
          </p:cNvSpPr>
          <p:nvPr/>
        </p:nvSpPr>
        <p:spPr bwMode="auto">
          <a:xfrm>
            <a:off x="762000" y="4546600"/>
            <a:ext cx="2717800" cy="2132013"/>
          </a:xfrm>
          <a:prstGeom prst="rect">
            <a:avLst/>
          </a:prstGeom>
          <a:noFill/>
          <a:ln w="9525">
            <a:solidFill>
              <a:schemeClr val="tx1"/>
            </a:solidFill>
            <a:miter lim="800000"/>
            <a:headEnd/>
            <a:tailEnd/>
          </a:ln>
        </p:spPr>
        <p:txBody>
          <a:bodyPr wrap="none" anchor="ctr"/>
          <a:lstStyle/>
          <a:p>
            <a:endParaRPr lang="en-US"/>
          </a:p>
        </p:txBody>
      </p:sp>
      <p:sp>
        <p:nvSpPr>
          <p:cNvPr id="19468" name="Freeform 13"/>
          <p:cNvSpPr>
            <a:spLocks/>
          </p:cNvSpPr>
          <p:nvPr/>
        </p:nvSpPr>
        <p:spPr bwMode="auto">
          <a:xfrm>
            <a:off x="825500" y="5324475"/>
            <a:ext cx="2633663" cy="1344613"/>
          </a:xfrm>
          <a:custGeom>
            <a:avLst/>
            <a:gdLst>
              <a:gd name="T0" fmla="*/ 0 w 1659"/>
              <a:gd name="T1" fmla="*/ 290 h 847"/>
              <a:gd name="T2" fmla="*/ 459 w 1659"/>
              <a:gd name="T3" fmla="*/ 274 h 847"/>
              <a:gd name="T4" fmla="*/ 599 w 1659"/>
              <a:gd name="T5" fmla="*/ 249 h 847"/>
              <a:gd name="T6" fmla="*/ 713 w 1659"/>
              <a:gd name="T7" fmla="*/ 213 h 847"/>
              <a:gd name="T8" fmla="*/ 809 w 1659"/>
              <a:gd name="T9" fmla="*/ 145 h 847"/>
              <a:gd name="T10" fmla="*/ 853 w 1659"/>
              <a:gd name="T11" fmla="*/ 103 h 847"/>
              <a:gd name="T12" fmla="*/ 914 w 1659"/>
              <a:gd name="T13" fmla="*/ 36 h 847"/>
              <a:gd name="T14" fmla="*/ 958 w 1659"/>
              <a:gd name="T15" fmla="*/ 6 h 847"/>
              <a:gd name="T16" fmla="*/ 984 w 1659"/>
              <a:gd name="T17" fmla="*/ 74 h 847"/>
              <a:gd name="T18" fmla="*/ 1024 w 1659"/>
              <a:gd name="T19" fmla="*/ 352 h 847"/>
              <a:gd name="T20" fmla="*/ 1054 w 1659"/>
              <a:gd name="T21" fmla="*/ 739 h 847"/>
              <a:gd name="T22" fmla="*/ 1089 w 1659"/>
              <a:gd name="T23" fmla="*/ 843 h 847"/>
              <a:gd name="T24" fmla="*/ 1168 w 1659"/>
              <a:gd name="T25" fmla="*/ 765 h 847"/>
              <a:gd name="T26" fmla="*/ 1317 w 1659"/>
              <a:gd name="T27" fmla="*/ 636 h 847"/>
              <a:gd name="T28" fmla="*/ 1558 w 1659"/>
              <a:gd name="T29" fmla="*/ 552 h 847"/>
              <a:gd name="T30" fmla="*/ 1659 w 1659"/>
              <a:gd name="T31" fmla="*/ 512 h 8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59"/>
              <a:gd name="T49" fmla="*/ 0 h 847"/>
              <a:gd name="T50" fmla="*/ 1659 w 1659"/>
              <a:gd name="T51" fmla="*/ 847 h 8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59" h="847">
                <a:moveTo>
                  <a:pt x="0" y="290"/>
                </a:moveTo>
                <a:cubicBezTo>
                  <a:pt x="76" y="287"/>
                  <a:pt x="359" y="281"/>
                  <a:pt x="459" y="274"/>
                </a:cubicBezTo>
                <a:cubicBezTo>
                  <a:pt x="559" y="267"/>
                  <a:pt x="557" y="259"/>
                  <a:pt x="599" y="249"/>
                </a:cubicBezTo>
                <a:cubicBezTo>
                  <a:pt x="641" y="238"/>
                  <a:pt x="678" y="230"/>
                  <a:pt x="713" y="213"/>
                </a:cubicBezTo>
                <a:cubicBezTo>
                  <a:pt x="748" y="196"/>
                  <a:pt x="786" y="164"/>
                  <a:pt x="809" y="145"/>
                </a:cubicBezTo>
                <a:cubicBezTo>
                  <a:pt x="833" y="127"/>
                  <a:pt x="835" y="122"/>
                  <a:pt x="853" y="103"/>
                </a:cubicBezTo>
                <a:cubicBezTo>
                  <a:pt x="870" y="85"/>
                  <a:pt x="897" y="52"/>
                  <a:pt x="914" y="36"/>
                </a:cubicBezTo>
                <a:cubicBezTo>
                  <a:pt x="932" y="19"/>
                  <a:pt x="946" y="0"/>
                  <a:pt x="958" y="6"/>
                </a:cubicBezTo>
                <a:cubicBezTo>
                  <a:pt x="970" y="13"/>
                  <a:pt x="973" y="17"/>
                  <a:pt x="984" y="74"/>
                </a:cubicBezTo>
                <a:cubicBezTo>
                  <a:pt x="995" y="132"/>
                  <a:pt x="1012" y="241"/>
                  <a:pt x="1024" y="352"/>
                </a:cubicBezTo>
                <a:cubicBezTo>
                  <a:pt x="1035" y="463"/>
                  <a:pt x="1043" y="658"/>
                  <a:pt x="1054" y="739"/>
                </a:cubicBezTo>
                <a:cubicBezTo>
                  <a:pt x="1065" y="821"/>
                  <a:pt x="1070" y="838"/>
                  <a:pt x="1089" y="843"/>
                </a:cubicBezTo>
                <a:cubicBezTo>
                  <a:pt x="1108" y="847"/>
                  <a:pt x="1130" y="800"/>
                  <a:pt x="1168" y="765"/>
                </a:cubicBezTo>
                <a:cubicBezTo>
                  <a:pt x="1206" y="731"/>
                  <a:pt x="1252" y="672"/>
                  <a:pt x="1317" y="636"/>
                </a:cubicBezTo>
                <a:cubicBezTo>
                  <a:pt x="1382" y="601"/>
                  <a:pt x="1501" y="573"/>
                  <a:pt x="1558" y="552"/>
                </a:cubicBezTo>
                <a:cubicBezTo>
                  <a:pt x="1615" y="531"/>
                  <a:pt x="1638" y="520"/>
                  <a:pt x="1659" y="512"/>
                </a:cubicBezTo>
              </a:path>
            </a:pathLst>
          </a:custGeom>
          <a:noFill/>
          <a:ln w="28575">
            <a:solidFill>
              <a:schemeClr val="bg1">
                <a:lumMod val="50000"/>
              </a:schemeClr>
            </a:solidFill>
            <a:round/>
            <a:headEnd/>
            <a:tailEnd/>
          </a:ln>
        </p:spPr>
        <p:txBody>
          <a:bodyPr wrap="none" anchor="ctr"/>
          <a:lstStyle/>
          <a:p>
            <a:endParaRPr lang="en-US"/>
          </a:p>
        </p:txBody>
      </p:sp>
      <p:pic>
        <p:nvPicPr>
          <p:cNvPr id="19469" name="Picture 14" descr="FG07_11"/>
          <p:cNvPicPr>
            <a:picLocks noChangeAspect="1" noChangeArrowheads="1"/>
          </p:cNvPicPr>
          <p:nvPr/>
        </p:nvPicPr>
        <p:blipFill>
          <a:blip r:embed="rId6" cstate="print"/>
          <a:stretch>
            <a:fillRect/>
          </a:stretch>
        </p:blipFill>
        <p:spPr bwMode="auto">
          <a:xfrm>
            <a:off x="1295400" y="4546600"/>
            <a:ext cx="1447800" cy="304800"/>
          </a:xfrm>
          <a:prstGeom prst="rect">
            <a:avLst/>
          </a:prstGeom>
          <a:noFill/>
          <a:ln w="9525">
            <a:noFill/>
            <a:miter lim="800000"/>
            <a:headEnd/>
            <a:tailEnd/>
          </a:ln>
        </p:spPr>
      </p:pic>
      <p:sp>
        <p:nvSpPr>
          <p:cNvPr id="19470" name="Line 15"/>
          <p:cNvSpPr>
            <a:spLocks noChangeShapeType="1"/>
          </p:cNvSpPr>
          <p:nvPr/>
        </p:nvSpPr>
        <p:spPr bwMode="auto">
          <a:xfrm flipV="1">
            <a:off x="1889125" y="4572000"/>
            <a:ext cx="0" cy="2133600"/>
          </a:xfrm>
          <a:prstGeom prst="line">
            <a:avLst/>
          </a:prstGeom>
          <a:noFill/>
          <a:ln w="19050">
            <a:solidFill>
              <a:schemeClr val="tx1"/>
            </a:solidFill>
            <a:prstDash val="sysDot"/>
            <a:round/>
            <a:headEnd/>
            <a:tailEnd/>
          </a:ln>
        </p:spPr>
        <p:txBody>
          <a:bodyPr wrap="none" anchor="ctr"/>
          <a:lstStyle/>
          <a:p>
            <a:endParaRPr lang="en-US"/>
          </a:p>
        </p:txBody>
      </p:sp>
      <p:sp>
        <p:nvSpPr>
          <p:cNvPr id="19471" name="Line 16"/>
          <p:cNvSpPr>
            <a:spLocks noChangeShapeType="1"/>
          </p:cNvSpPr>
          <p:nvPr/>
        </p:nvSpPr>
        <p:spPr bwMode="auto">
          <a:xfrm flipV="1">
            <a:off x="2270125" y="4546600"/>
            <a:ext cx="0" cy="2133600"/>
          </a:xfrm>
          <a:prstGeom prst="line">
            <a:avLst/>
          </a:prstGeom>
          <a:noFill/>
          <a:ln w="19050">
            <a:solidFill>
              <a:schemeClr val="tx1"/>
            </a:solidFill>
            <a:prstDash val="sysDot"/>
            <a:round/>
            <a:headEnd/>
            <a:tailEnd/>
          </a:ln>
        </p:spPr>
        <p:txBody>
          <a:bodyPr wrap="none" anchor="ctr"/>
          <a:lstStyle/>
          <a:p>
            <a:endParaRPr lang="en-US"/>
          </a:p>
        </p:txBody>
      </p:sp>
      <p:pic>
        <p:nvPicPr>
          <p:cNvPr id="19472" name="Picture 17" descr="txp_fig"/>
          <p:cNvPicPr>
            <a:picLocks noChangeAspect="1" noChangeArrowheads="1"/>
          </p:cNvPicPr>
          <p:nvPr>
            <p:custDataLst>
              <p:tags r:id="rId1"/>
            </p:custDataLst>
          </p:nvPr>
        </p:nvPicPr>
        <p:blipFill>
          <a:blip r:embed="rId7" cstate="print"/>
          <a:srcRect/>
          <a:stretch>
            <a:fillRect/>
          </a:stretch>
        </p:blipFill>
        <p:spPr bwMode="auto">
          <a:xfrm>
            <a:off x="3200400" y="6515100"/>
            <a:ext cx="180975" cy="139700"/>
          </a:xfrm>
          <a:prstGeom prst="rect">
            <a:avLst/>
          </a:prstGeom>
          <a:noFill/>
          <a:ln w="9525">
            <a:noFill/>
            <a:miter lim="800000"/>
            <a:headEnd/>
            <a:tailEnd/>
          </a:ln>
        </p:spPr>
      </p:pic>
      <p:pic>
        <p:nvPicPr>
          <p:cNvPr id="19473" name="Picture 18" descr="txp_fig"/>
          <p:cNvPicPr>
            <a:picLocks noChangeAspect="1" noChangeArrowheads="1"/>
          </p:cNvPicPr>
          <p:nvPr>
            <p:custDataLst>
              <p:tags r:id="rId2"/>
            </p:custDataLst>
          </p:nvPr>
        </p:nvPicPr>
        <p:blipFill>
          <a:blip r:embed="rId8" cstate="print"/>
          <a:srcRect/>
          <a:stretch>
            <a:fillRect/>
          </a:stretch>
        </p:blipFill>
        <p:spPr bwMode="auto">
          <a:xfrm>
            <a:off x="1189038" y="5099050"/>
            <a:ext cx="333375" cy="192088"/>
          </a:xfrm>
          <a:prstGeom prst="rect">
            <a:avLst/>
          </a:prstGeom>
          <a:noFill/>
          <a:ln w="9525">
            <a:noFill/>
            <a:miter lim="800000"/>
            <a:headEnd/>
            <a:tailEnd/>
          </a:ln>
        </p:spPr>
      </p:pic>
      <p:pic>
        <p:nvPicPr>
          <p:cNvPr id="19474" name="Picture 19" descr="txp_fig"/>
          <p:cNvPicPr>
            <a:picLocks noChangeAspect="1" noChangeArrowheads="1"/>
          </p:cNvPicPr>
          <p:nvPr>
            <p:custDataLst>
              <p:tags r:id="rId3"/>
            </p:custDataLst>
          </p:nvPr>
        </p:nvPicPr>
        <p:blipFill>
          <a:blip r:embed="rId9" cstate="print"/>
          <a:srcRect/>
          <a:stretch>
            <a:fillRect/>
          </a:stretch>
        </p:blipFill>
        <p:spPr bwMode="auto">
          <a:xfrm>
            <a:off x="2636838" y="5124450"/>
            <a:ext cx="333375" cy="192088"/>
          </a:xfrm>
          <a:prstGeom prst="rect">
            <a:avLst/>
          </a:prstGeom>
          <a:noFill/>
          <a:ln w="9525">
            <a:noFill/>
            <a:miter lim="800000"/>
            <a:headEnd/>
            <a:tailEnd/>
          </a:ln>
        </p:spPr>
      </p:pic>
      <p:sp>
        <p:nvSpPr>
          <p:cNvPr id="19461" name="Rectangle 3"/>
          <p:cNvSpPr>
            <a:spLocks noChangeArrowheads="1"/>
          </p:cNvSpPr>
          <p:nvPr/>
        </p:nvSpPr>
        <p:spPr bwMode="auto">
          <a:xfrm>
            <a:off x="165100" y="457200"/>
            <a:ext cx="4406900" cy="523875"/>
          </a:xfrm>
          <a:prstGeom prst="rect">
            <a:avLst/>
          </a:prstGeom>
          <a:noFill/>
          <a:ln w="9525">
            <a:noFill/>
            <a:miter lim="800000"/>
            <a:headEnd/>
            <a:tailEnd/>
          </a:ln>
        </p:spPr>
        <p:txBody>
          <a:bodyPr wrap="none">
            <a:spAutoFit/>
          </a:bodyPr>
          <a:lstStyle/>
          <a:p>
            <a:r>
              <a:rPr lang="en-US" sz="2800" i="1" u="sng"/>
              <a:t>LCD Display Cross-Section</a:t>
            </a:r>
          </a:p>
        </p:txBody>
      </p:sp>
      <p:sp>
        <p:nvSpPr>
          <p:cNvPr id="20" name="Text Box 35"/>
          <p:cNvSpPr txBox="1">
            <a:spLocks noChangeArrowheads="1"/>
          </p:cNvSpPr>
          <p:nvPr/>
        </p:nvSpPr>
        <p:spPr bwMode="auto">
          <a:xfrm>
            <a:off x="3286282" y="1143000"/>
            <a:ext cx="1133318" cy="253916"/>
          </a:xfrm>
          <a:prstGeom prst="rect">
            <a:avLst/>
          </a:prstGeom>
          <a:noFill/>
          <a:ln w="9525">
            <a:noFill/>
            <a:miter lim="800000"/>
            <a:headEnd/>
            <a:tailEnd/>
          </a:ln>
        </p:spPr>
        <p:txBody>
          <a:bodyPr wrap="none">
            <a:spAutoFit/>
          </a:bodyPr>
          <a:lstStyle/>
          <a:p>
            <a:pPr algn="ctr">
              <a:lnSpc>
                <a:spcPct val="85000"/>
              </a:lnSpc>
            </a:pPr>
            <a:r>
              <a:rPr lang="en-US" sz="1200" b="1" dirty="0" smtClean="0"/>
              <a:t>Top polarizer</a:t>
            </a:r>
            <a:endParaRPr lang="en-US" sz="1200" b="1" dirty="0"/>
          </a:p>
        </p:txBody>
      </p:sp>
      <p:sp>
        <p:nvSpPr>
          <p:cNvPr id="21" name="Text Box 35"/>
          <p:cNvSpPr txBox="1">
            <a:spLocks noChangeArrowheads="1"/>
          </p:cNvSpPr>
          <p:nvPr/>
        </p:nvSpPr>
        <p:spPr bwMode="auto">
          <a:xfrm>
            <a:off x="3276600" y="1447800"/>
            <a:ext cx="1358815" cy="253916"/>
          </a:xfrm>
          <a:prstGeom prst="rect">
            <a:avLst/>
          </a:prstGeom>
          <a:noFill/>
          <a:ln w="9525">
            <a:noFill/>
            <a:miter lim="800000"/>
            <a:headEnd/>
            <a:tailEnd/>
          </a:ln>
        </p:spPr>
        <p:txBody>
          <a:bodyPr wrap="none">
            <a:spAutoFit/>
          </a:bodyPr>
          <a:lstStyle/>
          <a:p>
            <a:pPr algn="ctr">
              <a:lnSpc>
                <a:spcPct val="85000"/>
              </a:lnSpc>
            </a:pPr>
            <a:r>
              <a:rPr lang="en-US" sz="1200" b="1" dirty="0" smtClean="0"/>
              <a:t>Retardation film</a:t>
            </a:r>
            <a:endParaRPr lang="en-US" sz="1200" b="1" dirty="0"/>
          </a:p>
        </p:txBody>
      </p:sp>
      <p:sp>
        <p:nvSpPr>
          <p:cNvPr id="22" name="Text Box 35"/>
          <p:cNvSpPr txBox="1">
            <a:spLocks noChangeArrowheads="1"/>
          </p:cNvSpPr>
          <p:nvPr/>
        </p:nvSpPr>
        <p:spPr bwMode="auto">
          <a:xfrm>
            <a:off x="3352800" y="1676400"/>
            <a:ext cx="819230" cy="253916"/>
          </a:xfrm>
          <a:prstGeom prst="rect">
            <a:avLst/>
          </a:prstGeom>
          <a:noFill/>
          <a:ln w="9525">
            <a:noFill/>
            <a:miter lim="800000"/>
            <a:headEnd/>
            <a:tailEnd/>
          </a:ln>
        </p:spPr>
        <p:txBody>
          <a:bodyPr wrap="none">
            <a:spAutoFit/>
          </a:bodyPr>
          <a:lstStyle/>
          <a:p>
            <a:pPr algn="ctr">
              <a:lnSpc>
                <a:spcPct val="85000"/>
              </a:lnSpc>
            </a:pPr>
            <a:r>
              <a:rPr lang="en-US" sz="1200" b="1" dirty="0" smtClean="0"/>
              <a:t>Top glass</a:t>
            </a:r>
            <a:endParaRPr lang="en-US" sz="1200" b="1" dirty="0"/>
          </a:p>
        </p:txBody>
      </p:sp>
      <p:sp>
        <p:nvSpPr>
          <p:cNvPr id="23" name="Text Box 35"/>
          <p:cNvSpPr txBox="1">
            <a:spLocks noChangeArrowheads="1"/>
          </p:cNvSpPr>
          <p:nvPr/>
        </p:nvSpPr>
        <p:spPr bwMode="auto">
          <a:xfrm>
            <a:off x="3048000" y="2133600"/>
            <a:ext cx="1530587" cy="253916"/>
          </a:xfrm>
          <a:prstGeom prst="rect">
            <a:avLst/>
          </a:prstGeom>
          <a:noFill/>
          <a:ln w="9525">
            <a:noFill/>
            <a:miter lim="800000"/>
            <a:headEnd/>
            <a:tailEnd/>
          </a:ln>
        </p:spPr>
        <p:txBody>
          <a:bodyPr wrap="none">
            <a:spAutoFit/>
          </a:bodyPr>
          <a:lstStyle/>
          <a:p>
            <a:pPr algn="ctr">
              <a:lnSpc>
                <a:spcPct val="85000"/>
              </a:lnSpc>
            </a:pPr>
            <a:r>
              <a:rPr lang="en-US" sz="1200" b="1" dirty="0" smtClean="0"/>
              <a:t>Column electrodes</a:t>
            </a:r>
            <a:endParaRPr lang="en-US" sz="1200" b="1" dirty="0"/>
          </a:p>
        </p:txBody>
      </p:sp>
      <p:sp>
        <p:nvSpPr>
          <p:cNvPr id="24" name="Text Box 35"/>
          <p:cNvSpPr txBox="1">
            <a:spLocks noChangeArrowheads="1"/>
          </p:cNvSpPr>
          <p:nvPr/>
        </p:nvSpPr>
        <p:spPr bwMode="auto">
          <a:xfrm>
            <a:off x="3048000" y="2362200"/>
            <a:ext cx="1159317" cy="253916"/>
          </a:xfrm>
          <a:prstGeom prst="rect">
            <a:avLst/>
          </a:prstGeom>
          <a:noFill/>
          <a:ln w="9525">
            <a:noFill/>
            <a:miter lim="800000"/>
            <a:headEnd/>
            <a:tailEnd/>
          </a:ln>
        </p:spPr>
        <p:txBody>
          <a:bodyPr wrap="none">
            <a:spAutoFit/>
          </a:bodyPr>
          <a:lstStyle/>
          <a:p>
            <a:pPr algn="ctr">
              <a:lnSpc>
                <a:spcPct val="85000"/>
              </a:lnSpc>
            </a:pPr>
            <a:r>
              <a:rPr lang="en-US" sz="1200" b="1" dirty="0" smtClean="0"/>
              <a:t>Liquid crystal</a:t>
            </a:r>
            <a:endParaRPr lang="en-US" sz="1200" b="1" dirty="0"/>
          </a:p>
        </p:txBody>
      </p:sp>
      <p:sp>
        <p:nvSpPr>
          <p:cNvPr id="25" name="Text Box 35"/>
          <p:cNvSpPr txBox="1">
            <a:spLocks noChangeArrowheads="1"/>
          </p:cNvSpPr>
          <p:nvPr/>
        </p:nvSpPr>
        <p:spPr bwMode="auto">
          <a:xfrm>
            <a:off x="3204160" y="2590800"/>
            <a:ext cx="1291640" cy="253916"/>
          </a:xfrm>
          <a:prstGeom prst="rect">
            <a:avLst/>
          </a:prstGeom>
          <a:noFill/>
          <a:ln w="9525">
            <a:noFill/>
            <a:miter lim="800000"/>
            <a:headEnd/>
            <a:tailEnd/>
          </a:ln>
        </p:spPr>
        <p:txBody>
          <a:bodyPr wrap="none">
            <a:spAutoFit/>
          </a:bodyPr>
          <a:lstStyle/>
          <a:p>
            <a:pPr algn="ctr">
              <a:lnSpc>
                <a:spcPct val="85000"/>
              </a:lnSpc>
            </a:pPr>
            <a:r>
              <a:rPr lang="en-US" sz="1200" b="1" dirty="0" smtClean="0"/>
              <a:t>Row electrodes</a:t>
            </a:r>
            <a:endParaRPr lang="en-US" sz="1200" b="1" dirty="0"/>
          </a:p>
        </p:txBody>
      </p:sp>
      <p:sp>
        <p:nvSpPr>
          <p:cNvPr id="26" name="Text Box 35"/>
          <p:cNvSpPr txBox="1">
            <a:spLocks noChangeArrowheads="1"/>
          </p:cNvSpPr>
          <p:nvPr/>
        </p:nvSpPr>
        <p:spPr bwMode="auto">
          <a:xfrm>
            <a:off x="3293331" y="2971800"/>
            <a:ext cx="973869" cy="253916"/>
          </a:xfrm>
          <a:prstGeom prst="rect">
            <a:avLst/>
          </a:prstGeom>
          <a:noFill/>
          <a:ln w="9525">
            <a:noFill/>
            <a:miter lim="800000"/>
            <a:headEnd/>
            <a:tailEnd/>
          </a:ln>
        </p:spPr>
        <p:txBody>
          <a:bodyPr wrap="none">
            <a:spAutoFit/>
          </a:bodyPr>
          <a:lstStyle/>
          <a:p>
            <a:pPr algn="ctr">
              <a:lnSpc>
                <a:spcPct val="85000"/>
              </a:lnSpc>
            </a:pPr>
            <a:r>
              <a:rPr lang="en-US" sz="1200" b="1" dirty="0" smtClean="0"/>
              <a:t>Color filter</a:t>
            </a:r>
            <a:endParaRPr lang="en-US" sz="1200" b="1" dirty="0"/>
          </a:p>
        </p:txBody>
      </p:sp>
      <p:sp>
        <p:nvSpPr>
          <p:cNvPr id="27" name="Text Box 35"/>
          <p:cNvSpPr txBox="1">
            <a:spLocks noChangeArrowheads="1"/>
          </p:cNvSpPr>
          <p:nvPr/>
        </p:nvSpPr>
        <p:spPr bwMode="auto">
          <a:xfrm>
            <a:off x="3219419" y="3200400"/>
            <a:ext cx="1088234" cy="253916"/>
          </a:xfrm>
          <a:prstGeom prst="rect">
            <a:avLst/>
          </a:prstGeom>
          <a:noFill/>
          <a:ln w="9525">
            <a:noFill/>
            <a:miter lim="800000"/>
            <a:headEnd/>
            <a:tailEnd/>
          </a:ln>
        </p:spPr>
        <p:txBody>
          <a:bodyPr wrap="none">
            <a:spAutoFit/>
          </a:bodyPr>
          <a:lstStyle/>
          <a:p>
            <a:pPr algn="ctr">
              <a:lnSpc>
                <a:spcPct val="85000"/>
              </a:lnSpc>
            </a:pPr>
            <a:r>
              <a:rPr lang="en-US" sz="1200" b="1" dirty="0" smtClean="0"/>
              <a:t>Bottom glass</a:t>
            </a:r>
            <a:endParaRPr lang="en-US" sz="1200" b="1" dirty="0"/>
          </a:p>
        </p:txBody>
      </p:sp>
      <p:sp>
        <p:nvSpPr>
          <p:cNvPr id="29" name="Text Box 35"/>
          <p:cNvSpPr txBox="1">
            <a:spLocks noChangeArrowheads="1"/>
          </p:cNvSpPr>
          <p:nvPr/>
        </p:nvSpPr>
        <p:spPr bwMode="auto">
          <a:xfrm>
            <a:off x="3062437" y="2794084"/>
            <a:ext cx="1097401" cy="253916"/>
          </a:xfrm>
          <a:prstGeom prst="rect">
            <a:avLst/>
          </a:prstGeom>
          <a:noFill/>
          <a:ln w="9525">
            <a:noFill/>
            <a:miter lim="800000"/>
            <a:headEnd/>
            <a:tailEnd/>
          </a:ln>
        </p:spPr>
        <p:txBody>
          <a:bodyPr wrap="none">
            <a:spAutoFit/>
          </a:bodyPr>
          <a:lstStyle/>
          <a:p>
            <a:pPr algn="ctr">
              <a:lnSpc>
                <a:spcPct val="85000"/>
              </a:lnSpc>
            </a:pPr>
            <a:r>
              <a:rPr lang="en-US" sz="1200" b="1" dirty="0" smtClean="0"/>
              <a:t>Over coating</a:t>
            </a:r>
            <a:endParaRPr lang="en-US" sz="1200" b="1" dirty="0"/>
          </a:p>
        </p:txBody>
      </p:sp>
      <p:sp>
        <p:nvSpPr>
          <p:cNvPr id="30" name="Text Box 35"/>
          <p:cNvSpPr txBox="1">
            <a:spLocks noChangeArrowheads="1"/>
          </p:cNvSpPr>
          <p:nvPr/>
        </p:nvSpPr>
        <p:spPr bwMode="auto">
          <a:xfrm>
            <a:off x="3352800" y="3403684"/>
            <a:ext cx="1358815" cy="253916"/>
          </a:xfrm>
          <a:prstGeom prst="rect">
            <a:avLst/>
          </a:prstGeom>
          <a:noFill/>
          <a:ln w="9525">
            <a:noFill/>
            <a:miter lim="800000"/>
            <a:headEnd/>
            <a:tailEnd/>
          </a:ln>
        </p:spPr>
        <p:txBody>
          <a:bodyPr wrap="none">
            <a:spAutoFit/>
          </a:bodyPr>
          <a:lstStyle/>
          <a:p>
            <a:pPr algn="ctr">
              <a:lnSpc>
                <a:spcPct val="85000"/>
              </a:lnSpc>
            </a:pPr>
            <a:r>
              <a:rPr lang="en-US" sz="1200" b="1" dirty="0" smtClean="0"/>
              <a:t>Retardation film</a:t>
            </a:r>
            <a:endParaRPr lang="en-US" sz="1200" b="1" dirty="0"/>
          </a:p>
        </p:txBody>
      </p:sp>
      <p:sp>
        <p:nvSpPr>
          <p:cNvPr id="31" name="Text Box 35"/>
          <p:cNvSpPr txBox="1">
            <a:spLocks noChangeArrowheads="1"/>
          </p:cNvSpPr>
          <p:nvPr/>
        </p:nvSpPr>
        <p:spPr bwMode="auto">
          <a:xfrm>
            <a:off x="3276600" y="3581400"/>
            <a:ext cx="1402322" cy="253916"/>
          </a:xfrm>
          <a:prstGeom prst="rect">
            <a:avLst/>
          </a:prstGeom>
          <a:noFill/>
          <a:ln w="9525">
            <a:noFill/>
            <a:miter lim="800000"/>
            <a:headEnd/>
            <a:tailEnd/>
          </a:ln>
        </p:spPr>
        <p:txBody>
          <a:bodyPr wrap="none">
            <a:spAutoFit/>
          </a:bodyPr>
          <a:lstStyle/>
          <a:p>
            <a:pPr algn="ctr">
              <a:lnSpc>
                <a:spcPct val="85000"/>
              </a:lnSpc>
            </a:pPr>
            <a:r>
              <a:rPr lang="en-US" sz="1200" b="1" dirty="0" smtClean="0"/>
              <a:t>Bottom polarizer</a:t>
            </a:r>
            <a:endParaRPr lang="en-US" sz="1200" b="1" dirty="0"/>
          </a:p>
        </p:txBody>
      </p:sp>
      <p:sp>
        <p:nvSpPr>
          <p:cNvPr id="32" name="Text Box 35"/>
          <p:cNvSpPr txBox="1">
            <a:spLocks noChangeArrowheads="1"/>
          </p:cNvSpPr>
          <p:nvPr/>
        </p:nvSpPr>
        <p:spPr bwMode="auto">
          <a:xfrm>
            <a:off x="3352800" y="3733800"/>
            <a:ext cx="842072" cy="253916"/>
          </a:xfrm>
          <a:prstGeom prst="rect">
            <a:avLst/>
          </a:prstGeom>
          <a:noFill/>
          <a:ln w="9525">
            <a:noFill/>
            <a:miter lim="800000"/>
            <a:headEnd/>
            <a:tailEnd/>
          </a:ln>
        </p:spPr>
        <p:txBody>
          <a:bodyPr wrap="none">
            <a:spAutoFit/>
          </a:bodyPr>
          <a:lstStyle/>
          <a:p>
            <a:pPr algn="ctr">
              <a:lnSpc>
                <a:spcPct val="85000"/>
              </a:lnSpc>
            </a:pPr>
            <a:r>
              <a:rPr lang="en-US" sz="1200" b="1" dirty="0" smtClean="0"/>
              <a:t>Backlight</a:t>
            </a:r>
            <a:endParaRPr lang="en-US" sz="1200" b="1" dirty="0"/>
          </a:p>
        </p:txBody>
      </p:sp>
      <p:sp>
        <p:nvSpPr>
          <p:cNvPr id="33" name="Text Box 35"/>
          <p:cNvSpPr txBox="1">
            <a:spLocks noChangeArrowheads="1"/>
          </p:cNvSpPr>
          <p:nvPr/>
        </p:nvSpPr>
        <p:spPr bwMode="auto">
          <a:xfrm>
            <a:off x="4716022" y="370840"/>
            <a:ext cx="1037363" cy="410882"/>
          </a:xfrm>
          <a:prstGeom prst="rect">
            <a:avLst/>
          </a:prstGeom>
          <a:noFill/>
          <a:ln w="9525">
            <a:noFill/>
            <a:miter lim="800000"/>
            <a:headEnd/>
            <a:tailEnd/>
          </a:ln>
        </p:spPr>
        <p:txBody>
          <a:bodyPr wrap="none">
            <a:spAutoFit/>
          </a:bodyPr>
          <a:lstStyle/>
          <a:p>
            <a:pPr algn="ctr">
              <a:lnSpc>
                <a:spcPct val="85000"/>
              </a:lnSpc>
            </a:pPr>
            <a:r>
              <a:rPr lang="en-US" sz="1200" b="1" dirty="0" smtClean="0"/>
              <a:t>Fluorescent</a:t>
            </a:r>
          </a:p>
          <a:p>
            <a:pPr algn="ctr">
              <a:lnSpc>
                <a:spcPct val="85000"/>
              </a:lnSpc>
            </a:pPr>
            <a:r>
              <a:rPr lang="en-US" sz="1200" b="1" dirty="0" smtClean="0"/>
              <a:t>backlight</a:t>
            </a:r>
            <a:endParaRPr lang="en-US" sz="1200" b="1" dirty="0"/>
          </a:p>
        </p:txBody>
      </p:sp>
      <p:sp>
        <p:nvSpPr>
          <p:cNvPr id="34" name="Text Box 35"/>
          <p:cNvSpPr txBox="1">
            <a:spLocks noChangeArrowheads="1"/>
          </p:cNvSpPr>
          <p:nvPr/>
        </p:nvSpPr>
        <p:spPr bwMode="auto">
          <a:xfrm>
            <a:off x="6993222" y="614680"/>
            <a:ext cx="1278490" cy="410882"/>
          </a:xfrm>
          <a:prstGeom prst="rect">
            <a:avLst/>
          </a:prstGeom>
          <a:noFill/>
          <a:ln w="9525">
            <a:noFill/>
            <a:miter lim="800000"/>
            <a:headEnd/>
            <a:tailEnd/>
          </a:ln>
        </p:spPr>
        <p:txBody>
          <a:bodyPr wrap="none">
            <a:spAutoFit/>
          </a:bodyPr>
          <a:lstStyle/>
          <a:p>
            <a:pPr>
              <a:lnSpc>
                <a:spcPct val="85000"/>
              </a:lnSpc>
            </a:pPr>
            <a:r>
              <a:rPr lang="en-US" sz="1200" b="1" dirty="0" smtClean="0"/>
              <a:t>Column </a:t>
            </a:r>
          </a:p>
          <a:p>
            <a:pPr>
              <a:lnSpc>
                <a:spcPct val="85000"/>
              </a:lnSpc>
            </a:pPr>
            <a:r>
              <a:rPr lang="en-US" sz="1200" b="1" dirty="0" smtClean="0"/>
              <a:t>Addressing line</a:t>
            </a:r>
            <a:endParaRPr lang="en-US" sz="1200" b="1" dirty="0"/>
          </a:p>
        </p:txBody>
      </p:sp>
      <p:sp>
        <p:nvSpPr>
          <p:cNvPr id="35" name="Text Box 35"/>
          <p:cNvSpPr txBox="1">
            <a:spLocks noChangeArrowheads="1"/>
          </p:cNvSpPr>
          <p:nvPr/>
        </p:nvSpPr>
        <p:spPr bwMode="auto">
          <a:xfrm>
            <a:off x="4646262" y="2331720"/>
            <a:ext cx="966931" cy="567848"/>
          </a:xfrm>
          <a:prstGeom prst="rect">
            <a:avLst/>
          </a:prstGeom>
          <a:noFill/>
          <a:ln w="9525">
            <a:noFill/>
            <a:miter lim="800000"/>
            <a:headEnd/>
            <a:tailEnd/>
          </a:ln>
        </p:spPr>
        <p:txBody>
          <a:bodyPr wrap="none">
            <a:spAutoFit/>
          </a:bodyPr>
          <a:lstStyle/>
          <a:p>
            <a:pPr>
              <a:lnSpc>
                <a:spcPct val="85000"/>
              </a:lnSpc>
            </a:pPr>
            <a:r>
              <a:rPr lang="en-US" sz="1200" b="1" dirty="0" smtClean="0"/>
              <a:t>Row</a:t>
            </a:r>
          </a:p>
          <a:p>
            <a:pPr>
              <a:lnSpc>
                <a:spcPct val="85000"/>
              </a:lnSpc>
            </a:pPr>
            <a:r>
              <a:rPr lang="en-US" sz="1200" b="1" dirty="0" smtClean="0"/>
              <a:t>Addressing </a:t>
            </a:r>
          </a:p>
          <a:p>
            <a:pPr>
              <a:lnSpc>
                <a:spcPct val="85000"/>
              </a:lnSpc>
            </a:pPr>
            <a:r>
              <a:rPr lang="en-US" sz="1200" b="1" dirty="0" smtClean="0"/>
              <a:t>line</a:t>
            </a:r>
            <a:endParaRPr lang="en-US" sz="1200" b="1" dirty="0"/>
          </a:p>
        </p:txBody>
      </p:sp>
      <p:sp>
        <p:nvSpPr>
          <p:cNvPr id="36" name="Text Box 35"/>
          <p:cNvSpPr txBox="1">
            <a:spLocks noChangeArrowheads="1"/>
          </p:cNvSpPr>
          <p:nvPr/>
        </p:nvSpPr>
        <p:spPr bwMode="auto">
          <a:xfrm>
            <a:off x="4829142" y="3510280"/>
            <a:ext cx="877313" cy="410882"/>
          </a:xfrm>
          <a:prstGeom prst="rect">
            <a:avLst/>
          </a:prstGeom>
          <a:noFill/>
          <a:ln w="9525">
            <a:noFill/>
            <a:miter lim="800000"/>
            <a:headEnd/>
            <a:tailEnd/>
          </a:ln>
        </p:spPr>
        <p:txBody>
          <a:bodyPr wrap="none">
            <a:spAutoFit/>
          </a:bodyPr>
          <a:lstStyle/>
          <a:p>
            <a:pPr>
              <a:lnSpc>
                <a:spcPct val="85000"/>
              </a:lnSpc>
            </a:pPr>
            <a:r>
              <a:rPr lang="en-US" sz="1200" b="1" dirty="0" err="1" smtClean="0"/>
              <a:t>Subpixel</a:t>
            </a:r>
            <a:endParaRPr lang="en-US" sz="1200" b="1" dirty="0" smtClean="0"/>
          </a:p>
          <a:p>
            <a:pPr>
              <a:lnSpc>
                <a:spcPct val="85000"/>
              </a:lnSpc>
            </a:pPr>
            <a:r>
              <a:rPr lang="en-US" sz="1200" b="1" dirty="0" smtClean="0"/>
              <a:t>electrode</a:t>
            </a:r>
            <a:endParaRPr lang="en-US" sz="1200" b="1" dirty="0"/>
          </a:p>
        </p:txBody>
      </p:sp>
      <p:sp>
        <p:nvSpPr>
          <p:cNvPr id="37" name="Text Box 35"/>
          <p:cNvSpPr txBox="1">
            <a:spLocks noChangeArrowheads="1"/>
          </p:cNvSpPr>
          <p:nvPr/>
        </p:nvSpPr>
        <p:spPr bwMode="auto">
          <a:xfrm>
            <a:off x="4768182" y="4201160"/>
            <a:ext cx="889111" cy="253916"/>
          </a:xfrm>
          <a:prstGeom prst="rect">
            <a:avLst/>
          </a:prstGeom>
          <a:noFill/>
          <a:ln w="9525">
            <a:noFill/>
            <a:miter lim="800000"/>
            <a:headEnd/>
            <a:tailEnd/>
          </a:ln>
        </p:spPr>
        <p:txBody>
          <a:bodyPr wrap="none">
            <a:spAutoFit/>
          </a:bodyPr>
          <a:lstStyle/>
          <a:p>
            <a:pPr>
              <a:lnSpc>
                <a:spcPct val="85000"/>
              </a:lnSpc>
            </a:pPr>
            <a:r>
              <a:rPr lang="en-US" sz="1200" b="1" dirty="0" smtClean="0"/>
              <a:t>Transistor</a:t>
            </a:r>
            <a:endParaRPr lang="en-US" sz="1200" b="1" dirty="0"/>
          </a:p>
        </p:txBody>
      </p:sp>
      <p:sp>
        <p:nvSpPr>
          <p:cNvPr id="38" name="Text Box 35"/>
          <p:cNvSpPr txBox="1">
            <a:spLocks noChangeArrowheads="1"/>
          </p:cNvSpPr>
          <p:nvPr/>
        </p:nvSpPr>
        <p:spPr bwMode="auto">
          <a:xfrm>
            <a:off x="4717382" y="5430520"/>
            <a:ext cx="960720" cy="253916"/>
          </a:xfrm>
          <a:prstGeom prst="rect">
            <a:avLst/>
          </a:prstGeom>
          <a:noFill/>
          <a:ln w="9525">
            <a:noFill/>
            <a:miter lim="800000"/>
            <a:headEnd/>
            <a:tailEnd/>
          </a:ln>
        </p:spPr>
        <p:txBody>
          <a:bodyPr wrap="none">
            <a:spAutoFit/>
          </a:bodyPr>
          <a:lstStyle/>
          <a:p>
            <a:pPr>
              <a:lnSpc>
                <a:spcPct val="85000"/>
              </a:lnSpc>
            </a:pPr>
            <a:r>
              <a:rPr lang="en-US" sz="1200" b="1" dirty="0" smtClean="0"/>
              <a:t>Glass plate</a:t>
            </a:r>
            <a:endParaRPr lang="en-US" sz="1200" b="1" dirty="0"/>
          </a:p>
        </p:txBody>
      </p:sp>
      <p:sp>
        <p:nvSpPr>
          <p:cNvPr id="39" name="Text Box 35"/>
          <p:cNvSpPr txBox="1">
            <a:spLocks noChangeArrowheads="1"/>
          </p:cNvSpPr>
          <p:nvPr/>
        </p:nvSpPr>
        <p:spPr bwMode="auto">
          <a:xfrm>
            <a:off x="5235542" y="5928360"/>
            <a:ext cx="1159317" cy="410882"/>
          </a:xfrm>
          <a:prstGeom prst="rect">
            <a:avLst/>
          </a:prstGeom>
          <a:noFill/>
          <a:ln w="9525">
            <a:noFill/>
            <a:miter lim="800000"/>
            <a:headEnd/>
            <a:tailEnd/>
          </a:ln>
        </p:spPr>
        <p:txBody>
          <a:bodyPr wrap="none">
            <a:spAutoFit/>
          </a:bodyPr>
          <a:lstStyle/>
          <a:p>
            <a:pPr>
              <a:lnSpc>
                <a:spcPct val="85000"/>
              </a:lnSpc>
            </a:pPr>
            <a:r>
              <a:rPr lang="en-US" sz="1200" b="1" dirty="0" smtClean="0"/>
              <a:t>Liquid crystal</a:t>
            </a:r>
          </a:p>
          <a:p>
            <a:pPr>
              <a:lnSpc>
                <a:spcPct val="85000"/>
              </a:lnSpc>
            </a:pPr>
            <a:r>
              <a:rPr lang="en-US" sz="1200" b="1" dirty="0" smtClean="0"/>
              <a:t>layer</a:t>
            </a:r>
            <a:endParaRPr lang="en-US" sz="1200" b="1" dirty="0"/>
          </a:p>
        </p:txBody>
      </p:sp>
      <p:sp>
        <p:nvSpPr>
          <p:cNvPr id="40" name="Text Box 35"/>
          <p:cNvSpPr txBox="1">
            <a:spLocks noChangeArrowheads="1"/>
          </p:cNvSpPr>
          <p:nvPr/>
        </p:nvSpPr>
        <p:spPr bwMode="auto">
          <a:xfrm>
            <a:off x="7186262" y="6151880"/>
            <a:ext cx="1298928" cy="410882"/>
          </a:xfrm>
          <a:prstGeom prst="rect">
            <a:avLst/>
          </a:prstGeom>
          <a:noFill/>
          <a:ln w="9525">
            <a:noFill/>
            <a:miter lim="800000"/>
            <a:headEnd/>
            <a:tailEnd/>
          </a:ln>
        </p:spPr>
        <p:txBody>
          <a:bodyPr wrap="none">
            <a:spAutoFit/>
          </a:bodyPr>
          <a:lstStyle/>
          <a:p>
            <a:pPr>
              <a:lnSpc>
                <a:spcPct val="85000"/>
              </a:lnSpc>
            </a:pPr>
            <a:r>
              <a:rPr lang="en-US" sz="1200" b="1" dirty="0" smtClean="0"/>
              <a:t>Horizontal</a:t>
            </a:r>
            <a:endParaRPr lang="en-US" sz="1200" b="1" dirty="0"/>
          </a:p>
          <a:p>
            <a:pPr>
              <a:lnSpc>
                <a:spcPct val="85000"/>
              </a:lnSpc>
            </a:pPr>
            <a:r>
              <a:rPr lang="en-US" sz="1200" b="1" dirty="0" smtClean="0"/>
              <a:t>Polarizing filter</a:t>
            </a:r>
            <a:endParaRPr lang="en-US" sz="1200" b="1" dirty="0"/>
          </a:p>
        </p:txBody>
      </p:sp>
      <p:sp>
        <p:nvSpPr>
          <p:cNvPr id="41" name="Text Box 35"/>
          <p:cNvSpPr txBox="1">
            <a:spLocks noChangeArrowheads="1"/>
          </p:cNvSpPr>
          <p:nvPr/>
        </p:nvSpPr>
        <p:spPr bwMode="auto">
          <a:xfrm>
            <a:off x="8232742" y="5491480"/>
            <a:ext cx="579155" cy="410882"/>
          </a:xfrm>
          <a:prstGeom prst="rect">
            <a:avLst/>
          </a:prstGeom>
          <a:noFill/>
          <a:ln w="9525">
            <a:noFill/>
            <a:miter lim="800000"/>
            <a:headEnd/>
            <a:tailEnd/>
          </a:ln>
        </p:spPr>
        <p:txBody>
          <a:bodyPr wrap="none">
            <a:spAutoFit/>
          </a:bodyPr>
          <a:lstStyle/>
          <a:p>
            <a:pPr>
              <a:lnSpc>
                <a:spcPct val="85000"/>
              </a:lnSpc>
            </a:pPr>
            <a:r>
              <a:rPr lang="en-US" sz="1200" b="1" dirty="0" smtClean="0"/>
              <a:t>Front</a:t>
            </a:r>
          </a:p>
          <a:p>
            <a:pPr>
              <a:lnSpc>
                <a:spcPct val="85000"/>
              </a:lnSpc>
            </a:pPr>
            <a:r>
              <a:rPr lang="en-US" sz="1200" b="1" dirty="0" smtClean="0"/>
              <a:t>plate</a:t>
            </a:r>
            <a:endParaRPr lang="en-US" sz="1200" b="1" dirty="0"/>
          </a:p>
        </p:txBody>
      </p:sp>
      <p:sp>
        <p:nvSpPr>
          <p:cNvPr id="42" name="Text Box 35"/>
          <p:cNvSpPr txBox="1">
            <a:spLocks noChangeArrowheads="1"/>
          </p:cNvSpPr>
          <p:nvPr/>
        </p:nvSpPr>
        <p:spPr bwMode="auto">
          <a:xfrm>
            <a:off x="8477710" y="4541803"/>
            <a:ext cx="543739" cy="410882"/>
          </a:xfrm>
          <a:prstGeom prst="rect">
            <a:avLst/>
          </a:prstGeom>
          <a:noFill/>
          <a:ln w="9525">
            <a:noFill/>
            <a:miter lim="800000"/>
            <a:headEnd/>
            <a:tailEnd/>
          </a:ln>
        </p:spPr>
        <p:txBody>
          <a:bodyPr wrap="none">
            <a:spAutoFit/>
          </a:bodyPr>
          <a:lstStyle/>
          <a:p>
            <a:pPr>
              <a:lnSpc>
                <a:spcPct val="85000"/>
              </a:lnSpc>
            </a:pPr>
            <a:r>
              <a:rPr lang="en-US" sz="1200" b="1" dirty="0" smtClean="0"/>
              <a:t>Pixel</a:t>
            </a:r>
          </a:p>
          <a:p>
            <a:pPr>
              <a:lnSpc>
                <a:spcPct val="85000"/>
              </a:lnSpc>
            </a:pPr>
            <a:r>
              <a:rPr lang="en-US" sz="1200" b="1" dirty="0" smtClean="0"/>
              <a:t>ON</a:t>
            </a:r>
            <a:endParaRPr lang="en-US" sz="1200" b="1" dirty="0"/>
          </a:p>
        </p:txBody>
      </p:sp>
      <p:sp>
        <p:nvSpPr>
          <p:cNvPr id="43" name="Text Box 35"/>
          <p:cNvSpPr txBox="1">
            <a:spLocks noChangeArrowheads="1"/>
          </p:cNvSpPr>
          <p:nvPr/>
        </p:nvSpPr>
        <p:spPr bwMode="auto">
          <a:xfrm>
            <a:off x="5845142" y="320040"/>
            <a:ext cx="1298928" cy="410882"/>
          </a:xfrm>
          <a:prstGeom prst="rect">
            <a:avLst/>
          </a:prstGeom>
          <a:noFill/>
          <a:ln w="9525">
            <a:noFill/>
            <a:miter lim="800000"/>
            <a:headEnd/>
            <a:tailEnd/>
          </a:ln>
        </p:spPr>
        <p:txBody>
          <a:bodyPr wrap="none">
            <a:spAutoFit/>
          </a:bodyPr>
          <a:lstStyle/>
          <a:p>
            <a:pPr>
              <a:lnSpc>
                <a:spcPct val="85000"/>
              </a:lnSpc>
            </a:pPr>
            <a:r>
              <a:rPr lang="en-US" sz="1200" b="1" dirty="0" smtClean="0"/>
              <a:t>Vertical </a:t>
            </a:r>
            <a:endParaRPr lang="en-US" sz="1200" b="1" dirty="0"/>
          </a:p>
          <a:p>
            <a:pPr>
              <a:lnSpc>
                <a:spcPct val="85000"/>
              </a:lnSpc>
            </a:pPr>
            <a:r>
              <a:rPr lang="en-US" sz="1200" b="1" dirty="0" smtClean="0"/>
              <a:t>Polarizing filter</a:t>
            </a:r>
            <a:endParaRPr lang="en-US" sz="1200" b="1" dirty="0"/>
          </a:p>
        </p:txBody>
      </p:sp>
      <p:cxnSp>
        <p:nvCxnSpPr>
          <p:cNvPr id="44" name="Straight Arrow Connector 43"/>
          <p:cNvCxnSpPr>
            <a:stCxn id="33" idx="2"/>
          </p:cNvCxnSpPr>
          <p:nvPr/>
        </p:nvCxnSpPr>
        <p:spPr>
          <a:xfrm>
            <a:off x="5234704" y="781722"/>
            <a:ext cx="458362" cy="343408"/>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4" idx="1"/>
          </p:cNvCxnSpPr>
          <p:nvPr/>
        </p:nvCxnSpPr>
        <p:spPr>
          <a:xfrm flipH="1">
            <a:off x="6662336" y="820121"/>
            <a:ext cx="330886" cy="1118221"/>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5394960" y="2305959"/>
            <a:ext cx="799452" cy="396602"/>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588000" y="3197151"/>
            <a:ext cx="829233" cy="450291"/>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588000" y="3486788"/>
            <a:ext cx="929502" cy="861692"/>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5496560" y="4667617"/>
            <a:ext cx="619865" cy="788303"/>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0" idx="0"/>
          </p:cNvCxnSpPr>
          <p:nvPr/>
        </p:nvCxnSpPr>
        <p:spPr>
          <a:xfrm flipH="1" flipV="1">
            <a:off x="7665028" y="5748188"/>
            <a:ext cx="170698" cy="403692"/>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6303419" y="5750562"/>
            <a:ext cx="219301" cy="220679"/>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372669" y="731520"/>
            <a:ext cx="68771" cy="928325"/>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10" cstate="print"/>
          <a:stretch>
            <a:fillRect/>
          </a:stretch>
        </p:blipFill>
        <p:spPr>
          <a:xfrm>
            <a:off x="413812" y="1220348"/>
            <a:ext cx="2933700" cy="2768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2"/>
          <p:cNvSpPr txBox="1">
            <a:spLocks noChangeArrowheads="1"/>
          </p:cNvSpPr>
          <p:nvPr/>
        </p:nvSpPr>
        <p:spPr bwMode="auto">
          <a:xfrm>
            <a:off x="3275106" y="440765"/>
            <a:ext cx="2476500" cy="523875"/>
          </a:xfrm>
          <a:prstGeom prst="rect">
            <a:avLst/>
          </a:prstGeom>
          <a:noFill/>
          <a:ln w="9525">
            <a:noFill/>
            <a:miter lim="800000"/>
            <a:headEnd/>
            <a:tailEnd/>
          </a:ln>
        </p:spPr>
        <p:txBody>
          <a:bodyPr wrap="none">
            <a:spAutoFit/>
          </a:bodyPr>
          <a:lstStyle/>
          <a:p>
            <a:r>
              <a:rPr lang="en-US" sz="2800" i="1" u="sng" dirty="0"/>
              <a:t>LCD Backlight</a:t>
            </a:r>
          </a:p>
        </p:txBody>
      </p:sp>
      <p:sp>
        <p:nvSpPr>
          <p:cNvPr id="20486" name="Text Box 6"/>
          <p:cNvSpPr txBox="1">
            <a:spLocks noChangeArrowheads="1"/>
          </p:cNvSpPr>
          <p:nvPr/>
        </p:nvSpPr>
        <p:spPr bwMode="auto">
          <a:xfrm>
            <a:off x="2181412" y="1142906"/>
            <a:ext cx="5334000" cy="915987"/>
          </a:xfrm>
          <a:prstGeom prst="rect">
            <a:avLst/>
          </a:prstGeom>
          <a:noFill/>
          <a:ln w="9525">
            <a:noFill/>
            <a:miter lim="800000"/>
            <a:headEnd/>
            <a:tailEnd/>
          </a:ln>
        </p:spPr>
        <p:txBody>
          <a:bodyPr>
            <a:spAutoFit/>
          </a:bodyPr>
          <a:lstStyle/>
          <a:p>
            <a:pPr marL="228600" indent="-228600">
              <a:buFontTx/>
              <a:buChar char="•"/>
            </a:pPr>
            <a:r>
              <a:rPr lang="en-US" dirty="0"/>
              <a:t>Consists of light source, reflector, and diffuser</a:t>
            </a:r>
          </a:p>
          <a:p>
            <a:pPr marL="228600" indent="-228600">
              <a:buFontTx/>
              <a:buChar char="•"/>
            </a:pPr>
            <a:r>
              <a:rPr lang="en-US" dirty="0"/>
              <a:t>Goals are compactness, high efficiency, </a:t>
            </a:r>
            <a:br>
              <a:rPr lang="en-US" dirty="0"/>
            </a:br>
            <a:r>
              <a:rPr lang="en-US" dirty="0"/>
              <a:t>     	uniformity, long life</a:t>
            </a:r>
          </a:p>
        </p:txBody>
      </p:sp>
      <p:pic>
        <p:nvPicPr>
          <p:cNvPr id="2" name="Picture 1"/>
          <p:cNvPicPr>
            <a:picLocks noChangeAspect="1"/>
          </p:cNvPicPr>
          <p:nvPr/>
        </p:nvPicPr>
        <p:blipFill>
          <a:blip r:embed="rId2" cstate="print"/>
          <a:stretch>
            <a:fillRect/>
          </a:stretch>
        </p:blipFill>
        <p:spPr>
          <a:xfrm>
            <a:off x="4917141" y="3978835"/>
            <a:ext cx="3467100" cy="1778000"/>
          </a:xfrm>
          <a:prstGeom prst="rect">
            <a:avLst/>
          </a:prstGeom>
        </p:spPr>
      </p:pic>
      <p:sp>
        <p:nvSpPr>
          <p:cNvPr id="8" name="Text Box 35"/>
          <p:cNvSpPr txBox="1">
            <a:spLocks noChangeArrowheads="1"/>
          </p:cNvSpPr>
          <p:nvPr/>
        </p:nvSpPr>
        <p:spPr bwMode="auto">
          <a:xfrm>
            <a:off x="6593541" y="4283635"/>
            <a:ext cx="415649" cy="253916"/>
          </a:xfrm>
          <a:prstGeom prst="rect">
            <a:avLst/>
          </a:prstGeom>
          <a:noFill/>
          <a:ln w="9525">
            <a:noFill/>
            <a:miter lim="800000"/>
            <a:headEnd/>
            <a:tailEnd/>
          </a:ln>
        </p:spPr>
        <p:txBody>
          <a:bodyPr wrap="none">
            <a:spAutoFit/>
          </a:bodyPr>
          <a:lstStyle/>
          <a:p>
            <a:pPr algn="ctr">
              <a:lnSpc>
                <a:spcPct val="85000"/>
              </a:lnSpc>
            </a:pPr>
            <a:r>
              <a:rPr lang="en-US" sz="1200" b="1" dirty="0" smtClean="0"/>
              <a:t>TIR</a:t>
            </a:r>
            <a:endParaRPr lang="en-US" sz="1200" b="1" dirty="0"/>
          </a:p>
        </p:txBody>
      </p:sp>
      <p:sp>
        <p:nvSpPr>
          <p:cNvPr id="9" name="Text Box 35"/>
          <p:cNvSpPr txBox="1">
            <a:spLocks noChangeArrowheads="1"/>
          </p:cNvSpPr>
          <p:nvPr/>
        </p:nvSpPr>
        <p:spPr bwMode="auto">
          <a:xfrm>
            <a:off x="7584141" y="4283635"/>
            <a:ext cx="902260" cy="253916"/>
          </a:xfrm>
          <a:prstGeom prst="rect">
            <a:avLst/>
          </a:prstGeom>
          <a:noFill/>
          <a:ln w="9525">
            <a:noFill/>
            <a:miter lim="800000"/>
            <a:headEnd/>
            <a:tailEnd/>
          </a:ln>
        </p:spPr>
        <p:txBody>
          <a:bodyPr wrap="none">
            <a:spAutoFit/>
          </a:bodyPr>
          <a:lstStyle/>
          <a:p>
            <a:pPr algn="ctr">
              <a:lnSpc>
                <a:spcPct val="85000"/>
              </a:lnSpc>
            </a:pPr>
            <a:r>
              <a:rPr lang="en-US" sz="1200" b="1" dirty="0" smtClean="0"/>
              <a:t>refraction</a:t>
            </a:r>
            <a:endParaRPr lang="en-US" sz="1200" b="1" dirty="0"/>
          </a:p>
        </p:txBody>
      </p:sp>
      <p:sp>
        <p:nvSpPr>
          <p:cNvPr id="10" name="Text Box 35"/>
          <p:cNvSpPr txBox="1">
            <a:spLocks noChangeArrowheads="1"/>
          </p:cNvSpPr>
          <p:nvPr/>
        </p:nvSpPr>
        <p:spPr bwMode="auto">
          <a:xfrm>
            <a:off x="7732274" y="5121835"/>
            <a:ext cx="453595" cy="253916"/>
          </a:xfrm>
          <a:prstGeom prst="rect">
            <a:avLst/>
          </a:prstGeom>
          <a:noFill/>
          <a:ln w="9525">
            <a:noFill/>
            <a:miter lim="800000"/>
            <a:headEnd/>
            <a:tailEnd/>
          </a:ln>
        </p:spPr>
        <p:txBody>
          <a:bodyPr wrap="none">
            <a:spAutoFit/>
          </a:bodyPr>
          <a:lstStyle/>
          <a:p>
            <a:pPr algn="ctr">
              <a:lnSpc>
                <a:spcPct val="85000"/>
              </a:lnSpc>
            </a:pPr>
            <a:r>
              <a:rPr lang="en-US" sz="1200" b="1" dirty="0" smtClean="0"/>
              <a:t>BEF</a:t>
            </a:r>
            <a:endParaRPr lang="en-US" sz="1200" b="1" dirty="0"/>
          </a:p>
        </p:txBody>
      </p:sp>
      <p:sp>
        <p:nvSpPr>
          <p:cNvPr id="11" name="Text Box 35"/>
          <p:cNvSpPr txBox="1">
            <a:spLocks noChangeArrowheads="1"/>
          </p:cNvSpPr>
          <p:nvPr/>
        </p:nvSpPr>
        <p:spPr bwMode="auto">
          <a:xfrm>
            <a:off x="7817100" y="5426635"/>
            <a:ext cx="444878" cy="253916"/>
          </a:xfrm>
          <a:prstGeom prst="rect">
            <a:avLst/>
          </a:prstGeom>
          <a:noFill/>
          <a:ln w="9525">
            <a:noFill/>
            <a:miter lim="800000"/>
            <a:headEnd/>
            <a:tailEnd/>
          </a:ln>
        </p:spPr>
        <p:txBody>
          <a:bodyPr wrap="none">
            <a:spAutoFit/>
          </a:bodyPr>
          <a:lstStyle/>
          <a:p>
            <a:pPr algn="ctr">
              <a:lnSpc>
                <a:spcPct val="85000"/>
              </a:lnSpc>
            </a:pPr>
            <a:r>
              <a:rPr lang="en-US" sz="1200" b="1" dirty="0" smtClean="0"/>
              <a:t>ESR</a:t>
            </a:r>
            <a:endParaRPr lang="en-US" sz="1200" b="1" dirty="0"/>
          </a:p>
        </p:txBody>
      </p:sp>
      <p:pic>
        <p:nvPicPr>
          <p:cNvPr id="3" name="Picture 2"/>
          <p:cNvPicPr>
            <a:picLocks noChangeAspect="1"/>
          </p:cNvPicPr>
          <p:nvPr/>
        </p:nvPicPr>
        <p:blipFill>
          <a:blip r:embed="rId3" cstate="print"/>
          <a:stretch>
            <a:fillRect/>
          </a:stretch>
        </p:blipFill>
        <p:spPr>
          <a:xfrm>
            <a:off x="1050364" y="3033060"/>
            <a:ext cx="2997200" cy="1117600"/>
          </a:xfrm>
          <a:prstGeom prst="rect">
            <a:avLst/>
          </a:prstGeom>
        </p:spPr>
      </p:pic>
      <p:sp>
        <p:nvSpPr>
          <p:cNvPr id="13" name="Text Box 35"/>
          <p:cNvSpPr txBox="1">
            <a:spLocks noChangeArrowheads="1"/>
          </p:cNvSpPr>
          <p:nvPr/>
        </p:nvSpPr>
        <p:spPr bwMode="auto">
          <a:xfrm>
            <a:off x="420445" y="2667000"/>
            <a:ext cx="1432979" cy="253916"/>
          </a:xfrm>
          <a:prstGeom prst="rect">
            <a:avLst/>
          </a:prstGeom>
          <a:noFill/>
          <a:ln w="9525">
            <a:noFill/>
            <a:miter lim="800000"/>
            <a:headEnd/>
            <a:tailEnd/>
          </a:ln>
        </p:spPr>
        <p:txBody>
          <a:bodyPr wrap="none">
            <a:spAutoFit/>
          </a:bodyPr>
          <a:lstStyle/>
          <a:p>
            <a:pPr algn="ctr">
              <a:lnSpc>
                <a:spcPct val="85000"/>
              </a:lnSpc>
            </a:pPr>
            <a:r>
              <a:rPr lang="en-US" sz="1200" b="1" dirty="0" smtClean="0"/>
              <a:t>Fluorescent lamp</a:t>
            </a:r>
            <a:endParaRPr lang="en-US" sz="1200" b="1" dirty="0"/>
          </a:p>
        </p:txBody>
      </p:sp>
      <p:sp>
        <p:nvSpPr>
          <p:cNvPr id="14" name="Text Box 35"/>
          <p:cNvSpPr txBox="1">
            <a:spLocks noChangeArrowheads="1"/>
          </p:cNvSpPr>
          <p:nvPr/>
        </p:nvSpPr>
        <p:spPr bwMode="auto">
          <a:xfrm>
            <a:off x="3793564" y="3693544"/>
            <a:ext cx="850413" cy="253916"/>
          </a:xfrm>
          <a:prstGeom prst="rect">
            <a:avLst/>
          </a:prstGeom>
          <a:noFill/>
          <a:ln w="9525">
            <a:noFill/>
            <a:miter lim="800000"/>
            <a:headEnd/>
            <a:tailEnd/>
          </a:ln>
        </p:spPr>
        <p:txBody>
          <a:bodyPr wrap="none">
            <a:spAutoFit/>
          </a:bodyPr>
          <a:lstStyle/>
          <a:p>
            <a:pPr algn="ctr">
              <a:lnSpc>
                <a:spcPct val="85000"/>
              </a:lnSpc>
            </a:pPr>
            <a:r>
              <a:rPr lang="en-US" sz="1200" b="1" dirty="0" smtClean="0"/>
              <a:t>Reflector</a:t>
            </a:r>
            <a:endParaRPr lang="en-US" sz="1200" b="1" dirty="0"/>
          </a:p>
        </p:txBody>
      </p:sp>
      <p:sp>
        <p:nvSpPr>
          <p:cNvPr id="15" name="Text Box 35"/>
          <p:cNvSpPr txBox="1">
            <a:spLocks noChangeArrowheads="1"/>
          </p:cNvSpPr>
          <p:nvPr/>
        </p:nvSpPr>
        <p:spPr bwMode="auto">
          <a:xfrm>
            <a:off x="3945964" y="3185460"/>
            <a:ext cx="754609" cy="253916"/>
          </a:xfrm>
          <a:prstGeom prst="rect">
            <a:avLst/>
          </a:prstGeom>
          <a:noFill/>
          <a:ln w="9525">
            <a:noFill/>
            <a:miter lim="800000"/>
            <a:headEnd/>
            <a:tailEnd/>
          </a:ln>
        </p:spPr>
        <p:txBody>
          <a:bodyPr wrap="none">
            <a:spAutoFit/>
          </a:bodyPr>
          <a:lstStyle/>
          <a:p>
            <a:pPr algn="ctr">
              <a:lnSpc>
                <a:spcPct val="85000"/>
              </a:lnSpc>
            </a:pPr>
            <a:r>
              <a:rPr lang="en-US" sz="1200" b="1" dirty="0" smtClean="0"/>
              <a:t>Diffuser</a:t>
            </a:r>
            <a:endParaRPr lang="en-US" sz="1200" b="1" dirty="0"/>
          </a:p>
        </p:txBody>
      </p:sp>
      <p:sp>
        <p:nvSpPr>
          <p:cNvPr id="16" name="Text Box 35"/>
          <p:cNvSpPr txBox="1">
            <a:spLocks noChangeArrowheads="1"/>
          </p:cNvSpPr>
          <p:nvPr/>
        </p:nvSpPr>
        <p:spPr bwMode="auto">
          <a:xfrm>
            <a:off x="3945964" y="2956860"/>
            <a:ext cx="697627" cy="253916"/>
          </a:xfrm>
          <a:prstGeom prst="rect">
            <a:avLst/>
          </a:prstGeom>
          <a:noFill/>
          <a:ln w="9525">
            <a:noFill/>
            <a:miter lim="800000"/>
            <a:headEnd/>
            <a:tailEnd/>
          </a:ln>
        </p:spPr>
        <p:txBody>
          <a:bodyPr wrap="none">
            <a:spAutoFit/>
          </a:bodyPr>
          <a:lstStyle/>
          <a:p>
            <a:pPr algn="ctr">
              <a:lnSpc>
                <a:spcPct val="85000"/>
              </a:lnSpc>
            </a:pPr>
            <a:r>
              <a:rPr lang="en-US" sz="1200" b="1" dirty="0" smtClean="0"/>
              <a:t>Display</a:t>
            </a:r>
            <a:endParaRPr lang="en-US" sz="1200" b="1" dirty="0"/>
          </a:p>
        </p:txBody>
      </p:sp>
      <p:pic>
        <p:nvPicPr>
          <p:cNvPr id="4" name="Picture 3"/>
          <p:cNvPicPr>
            <a:picLocks noChangeAspect="1"/>
          </p:cNvPicPr>
          <p:nvPr/>
        </p:nvPicPr>
        <p:blipFill>
          <a:blip r:embed="rId4" cstate="print"/>
          <a:stretch>
            <a:fillRect/>
          </a:stretch>
        </p:blipFill>
        <p:spPr>
          <a:xfrm>
            <a:off x="1278964" y="4557060"/>
            <a:ext cx="2565400" cy="1257300"/>
          </a:xfrm>
          <a:prstGeom prst="rect">
            <a:avLst/>
          </a:prstGeom>
        </p:spPr>
      </p:pic>
      <p:sp>
        <p:nvSpPr>
          <p:cNvPr id="18" name="Text Box 35"/>
          <p:cNvSpPr txBox="1">
            <a:spLocks noChangeArrowheads="1"/>
          </p:cNvSpPr>
          <p:nvPr/>
        </p:nvSpPr>
        <p:spPr bwMode="auto">
          <a:xfrm>
            <a:off x="2879164" y="4404660"/>
            <a:ext cx="697627" cy="253916"/>
          </a:xfrm>
          <a:prstGeom prst="rect">
            <a:avLst/>
          </a:prstGeom>
          <a:noFill/>
          <a:ln w="9525">
            <a:noFill/>
            <a:miter lim="800000"/>
            <a:headEnd/>
            <a:tailEnd/>
          </a:ln>
        </p:spPr>
        <p:txBody>
          <a:bodyPr wrap="none">
            <a:spAutoFit/>
          </a:bodyPr>
          <a:lstStyle/>
          <a:p>
            <a:pPr algn="ctr">
              <a:lnSpc>
                <a:spcPct val="85000"/>
              </a:lnSpc>
            </a:pPr>
            <a:r>
              <a:rPr lang="en-US" sz="1200" b="1" dirty="0" smtClean="0"/>
              <a:t>Display</a:t>
            </a:r>
            <a:endParaRPr lang="en-US" sz="1200" b="1" dirty="0"/>
          </a:p>
        </p:txBody>
      </p:sp>
      <p:sp>
        <p:nvSpPr>
          <p:cNvPr id="19" name="Text Box 35"/>
          <p:cNvSpPr txBox="1">
            <a:spLocks noChangeArrowheads="1"/>
          </p:cNvSpPr>
          <p:nvPr/>
        </p:nvSpPr>
        <p:spPr bwMode="auto">
          <a:xfrm>
            <a:off x="2666040" y="5471460"/>
            <a:ext cx="819079" cy="253916"/>
          </a:xfrm>
          <a:prstGeom prst="rect">
            <a:avLst/>
          </a:prstGeom>
          <a:noFill/>
          <a:ln w="9525">
            <a:noFill/>
            <a:miter lim="800000"/>
            <a:headEnd/>
            <a:tailEnd/>
          </a:ln>
        </p:spPr>
        <p:txBody>
          <a:bodyPr wrap="none">
            <a:spAutoFit/>
          </a:bodyPr>
          <a:lstStyle/>
          <a:p>
            <a:pPr algn="ctr">
              <a:lnSpc>
                <a:spcPct val="85000"/>
              </a:lnSpc>
            </a:pPr>
            <a:r>
              <a:rPr lang="en-US" sz="1200" b="1" dirty="0" err="1" smtClean="0"/>
              <a:t>lightpipe</a:t>
            </a:r>
            <a:endParaRPr lang="en-US" sz="1200" b="1" dirty="0"/>
          </a:p>
        </p:txBody>
      </p:sp>
      <p:sp>
        <p:nvSpPr>
          <p:cNvPr id="20" name="Text Box 35"/>
          <p:cNvSpPr txBox="1">
            <a:spLocks noChangeArrowheads="1"/>
          </p:cNvSpPr>
          <p:nvPr/>
        </p:nvSpPr>
        <p:spPr bwMode="auto">
          <a:xfrm>
            <a:off x="1550825" y="5776260"/>
            <a:ext cx="1037363" cy="410882"/>
          </a:xfrm>
          <a:prstGeom prst="rect">
            <a:avLst/>
          </a:prstGeom>
          <a:noFill/>
          <a:ln w="9525">
            <a:noFill/>
            <a:miter lim="800000"/>
            <a:headEnd/>
            <a:tailEnd/>
          </a:ln>
        </p:spPr>
        <p:txBody>
          <a:bodyPr wrap="none">
            <a:spAutoFit/>
          </a:bodyPr>
          <a:lstStyle/>
          <a:p>
            <a:pPr algn="ctr">
              <a:lnSpc>
                <a:spcPct val="85000"/>
              </a:lnSpc>
            </a:pPr>
            <a:r>
              <a:rPr lang="en-US" sz="1200" b="1" dirty="0" smtClean="0"/>
              <a:t>Fluorescent </a:t>
            </a:r>
          </a:p>
          <a:p>
            <a:pPr algn="ctr">
              <a:lnSpc>
                <a:spcPct val="85000"/>
              </a:lnSpc>
            </a:pPr>
            <a:r>
              <a:rPr lang="en-US" sz="1200" b="1" dirty="0" smtClean="0"/>
              <a:t>lamp</a:t>
            </a:r>
            <a:endParaRPr lang="en-US" sz="12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334327" y="103910"/>
            <a:ext cx="2571025" cy="523220"/>
          </a:xfrm>
          <a:prstGeom prst="rect">
            <a:avLst/>
          </a:prstGeom>
          <a:noFill/>
          <a:ln w="9525">
            <a:noFill/>
            <a:miter lim="800000"/>
            <a:headEnd/>
            <a:tailEnd/>
          </a:ln>
        </p:spPr>
        <p:txBody>
          <a:bodyPr wrap="none">
            <a:spAutoFit/>
          </a:bodyPr>
          <a:lstStyle/>
          <a:p>
            <a:r>
              <a:rPr lang="en-US" sz="2800" i="1" u="sng" dirty="0" smtClean="0"/>
              <a:t>What is Color?</a:t>
            </a:r>
            <a:endParaRPr lang="en-US" sz="2800" i="1" u="sng" dirty="0"/>
          </a:p>
        </p:txBody>
      </p:sp>
      <p:pic>
        <p:nvPicPr>
          <p:cNvPr id="3" name="Picture 2"/>
          <p:cNvPicPr>
            <a:picLocks noChangeAspect="1"/>
          </p:cNvPicPr>
          <p:nvPr/>
        </p:nvPicPr>
        <p:blipFill>
          <a:blip r:embed="rId2" cstate="print"/>
          <a:stretch>
            <a:fillRect/>
          </a:stretch>
        </p:blipFill>
        <p:spPr>
          <a:xfrm>
            <a:off x="500277" y="808182"/>
            <a:ext cx="3651973" cy="2424546"/>
          </a:xfrm>
          <a:prstGeom prst="rect">
            <a:avLst/>
          </a:prstGeom>
        </p:spPr>
      </p:pic>
      <p:pic>
        <p:nvPicPr>
          <p:cNvPr id="4" name="Picture 3"/>
          <p:cNvPicPr>
            <a:picLocks noChangeAspect="1"/>
          </p:cNvPicPr>
          <p:nvPr/>
        </p:nvPicPr>
        <p:blipFill rotWithShape="1">
          <a:blip r:embed="rId3" cstate="print"/>
          <a:srcRect r="56"/>
          <a:stretch/>
        </p:blipFill>
        <p:spPr>
          <a:xfrm>
            <a:off x="4537363" y="669637"/>
            <a:ext cx="3255819" cy="2509568"/>
          </a:xfrm>
          <a:prstGeom prst="rect">
            <a:avLst/>
          </a:prstGeom>
        </p:spPr>
      </p:pic>
      <p:sp>
        <p:nvSpPr>
          <p:cNvPr id="8" name="Rectangle 29"/>
          <p:cNvSpPr>
            <a:spLocks noChangeArrowheads="1"/>
          </p:cNvSpPr>
          <p:nvPr/>
        </p:nvSpPr>
        <p:spPr bwMode="auto">
          <a:xfrm>
            <a:off x="2105500" y="3462674"/>
            <a:ext cx="5079663" cy="2698750"/>
          </a:xfrm>
          <a:prstGeom prst="rect">
            <a:avLst/>
          </a:prstGeom>
          <a:solidFill>
            <a:srgbClr val="F2EBD6"/>
          </a:solidFill>
          <a:ln w="9525">
            <a:solidFill>
              <a:schemeClr val="tx1"/>
            </a:solidFill>
            <a:round/>
            <a:headEnd/>
            <a:tailEnd/>
          </a:ln>
        </p:spPr>
        <p:txBody>
          <a:bodyPr/>
          <a:lstStyle/>
          <a:p>
            <a:endParaRPr lang="en-US"/>
          </a:p>
        </p:txBody>
      </p:sp>
      <p:pic>
        <p:nvPicPr>
          <p:cNvPr id="9" name="Picture 8"/>
          <p:cNvPicPr>
            <a:picLocks noChangeAspect="1"/>
          </p:cNvPicPr>
          <p:nvPr/>
        </p:nvPicPr>
        <p:blipFill rotWithShape="1">
          <a:blip r:embed="rId4" cstate="print"/>
          <a:srcRect l="11087" t="33852" r="10674" b="24173"/>
          <a:stretch/>
        </p:blipFill>
        <p:spPr>
          <a:xfrm>
            <a:off x="2456710" y="3615672"/>
            <a:ext cx="4560562" cy="2422800"/>
          </a:xfrm>
          <a:prstGeom prst="rect">
            <a:avLst/>
          </a:prstGeom>
        </p:spPr>
      </p:pic>
      <p:grpSp>
        <p:nvGrpSpPr>
          <p:cNvPr id="10" name="Group 4"/>
          <p:cNvGrpSpPr>
            <a:grpSpLocks/>
          </p:cNvGrpSpPr>
          <p:nvPr/>
        </p:nvGrpSpPr>
        <p:grpSpPr bwMode="auto">
          <a:xfrm>
            <a:off x="2553306" y="4140202"/>
            <a:ext cx="4328748" cy="284105"/>
            <a:chOff x="1249574" y="178851"/>
            <a:chExt cx="6706950" cy="284678"/>
          </a:xfrm>
        </p:grpSpPr>
        <p:sp>
          <p:nvSpPr>
            <p:cNvPr id="11" name="TextBox 13"/>
            <p:cNvSpPr txBox="1">
              <a:spLocks noChangeArrowheads="1"/>
            </p:cNvSpPr>
            <p:nvPr/>
          </p:nvSpPr>
          <p:spPr bwMode="auto">
            <a:xfrm>
              <a:off x="1249574" y="199171"/>
              <a:ext cx="364015"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3</a:t>
              </a:r>
            </a:p>
          </p:txBody>
        </p:sp>
        <p:sp>
          <p:nvSpPr>
            <p:cNvPr id="12" name="TextBox 14"/>
            <p:cNvSpPr txBox="1">
              <a:spLocks noChangeArrowheads="1"/>
            </p:cNvSpPr>
            <p:nvPr/>
          </p:nvSpPr>
          <p:spPr bwMode="auto">
            <a:xfrm>
              <a:off x="1633791" y="189011"/>
              <a:ext cx="364215"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2</a:t>
              </a:r>
            </a:p>
          </p:txBody>
        </p:sp>
        <p:sp>
          <p:nvSpPr>
            <p:cNvPr id="13" name="TextBox 15"/>
            <p:cNvSpPr txBox="1">
              <a:spLocks noChangeArrowheads="1"/>
            </p:cNvSpPr>
            <p:nvPr/>
          </p:nvSpPr>
          <p:spPr bwMode="auto">
            <a:xfrm>
              <a:off x="2065892" y="202911"/>
              <a:ext cx="364015"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1</a:t>
              </a:r>
            </a:p>
          </p:txBody>
        </p:sp>
        <p:sp>
          <p:nvSpPr>
            <p:cNvPr id="14" name="TextBox 16"/>
            <p:cNvSpPr txBox="1">
              <a:spLocks noChangeArrowheads="1"/>
            </p:cNvSpPr>
            <p:nvPr/>
          </p:nvSpPr>
          <p:spPr bwMode="auto">
            <a:xfrm>
              <a:off x="2579310" y="216811"/>
              <a:ext cx="251926"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a:t>
              </a:r>
              <a:endParaRPr lang="en-US" sz="1000" baseline="30000">
                <a:latin typeface="Trebuchet MS" charset="0"/>
                <a:cs typeface="Trebuchet MS" charset="0"/>
              </a:endParaRPr>
            </a:p>
          </p:txBody>
        </p:sp>
        <p:sp>
          <p:nvSpPr>
            <p:cNvPr id="15" name="TextBox 17"/>
            <p:cNvSpPr txBox="1">
              <a:spLocks noChangeArrowheads="1"/>
            </p:cNvSpPr>
            <p:nvPr/>
          </p:nvSpPr>
          <p:spPr bwMode="auto">
            <a:xfrm>
              <a:off x="2893094" y="196202"/>
              <a:ext cx="395408"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dirty="0">
                  <a:latin typeface="Trebuchet MS" charset="0"/>
                  <a:cs typeface="Trebuchet MS" charset="0"/>
                </a:rPr>
                <a:t>10</a:t>
              </a:r>
              <a:r>
                <a:rPr lang="en-US" sz="1000" baseline="30000" dirty="0">
                  <a:latin typeface="Trebuchet MS" charset="0"/>
                  <a:cs typeface="Trebuchet MS" charset="0"/>
                </a:rPr>
                <a:t>-1</a:t>
              </a:r>
            </a:p>
          </p:txBody>
        </p:sp>
        <p:sp>
          <p:nvSpPr>
            <p:cNvPr id="16" name="TextBox 18"/>
            <p:cNvSpPr txBox="1">
              <a:spLocks noChangeArrowheads="1"/>
            </p:cNvSpPr>
            <p:nvPr/>
          </p:nvSpPr>
          <p:spPr bwMode="auto">
            <a:xfrm>
              <a:off x="3291159" y="206073"/>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-2</a:t>
              </a:r>
            </a:p>
          </p:txBody>
        </p:sp>
        <p:sp>
          <p:nvSpPr>
            <p:cNvPr id="17" name="TextBox 19"/>
            <p:cNvSpPr txBox="1">
              <a:spLocks noChangeArrowheads="1"/>
            </p:cNvSpPr>
            <p:nvPr/>
          </p:nvSpPr>
          <p:spPr bwMode="auto">
            <a:xfrm>
              <a:off x="3744073" y="185753"/>
              <a:ext cx="395408"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-3</a:t>
              </a:r>
            </a:p>
          </p:txBody>
        </p:sp>
        <p:sp>
          <p:nvSpPr>
            <p:cNvPr id="18" name="TextBox 20"/>
            <p:cNvSpPr txBox="1">
              <a:spLocks noChangeArrowheads="1"/>
            </p:cNvSpPr>
            <p:nvPr/>
          </p:nvSpPr>
          <p:spPr bwMode="auto">
            <a:xfrm>
              <a:off x="4143120" y="196202"/>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-4</a:t>
              </a:r>
            </a:p>
          </p:txBody>
        </p:sp>
        <p:sp>
          <p:nvSpPr>
            <p:cNvPr id="19" name="TextBox 21"/>
            <p:cNvSpPr txBox="1">
              <a:spLocks noChangeArrowheads="1"/>
            </p:cNvSpPr>
            <p:nvPr/>
          </p:nvSpPr>
          <p:spPr bwMode="auto">
            <a:xfrm>
              <a:off x="4584648" y="196202"/>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-5</a:t>
              </a:r>
            </a:p>
          </p:txBody>
        </p:sp>
        <p:sp>
          <p:nvSpPr>
            <p:cNvPr id="20" name="TextBox 22"/>
            <p:cNvSpPr txBox="1">
              <a:spLocks noChangeArrowheads="1"/>
            </p:cNvSpPr>
            <p:nvPr/>
          </p:nvSpPr>
          <p:spPr bwMode="auto">
            <a:xfrm>
              <a:off x="5031247" y="196202"/>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-6</a:t>
              </a:r>
            </a:p>
          </p:txBody>
        </p:sp>
        <p:sp>
          <p:nvSpPr>
            <p:cNvPr id="21" name="TextBox 23"/>
            <p:cNvSpPr txBox="1">
              <a:spLocks noChangeArrowheads="1"/>
            </p:cNvSpPr>
            <p:nvPr/>
          </p:nvSpPr>
          <p:spPr bwMode="auto">
            <a:xfrm>
              <a:off x="5431116" y="189204"/>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dirty="0">
                  <a:latin typeface="Trebuchet MS" charset="0"/>
                  <a:cs typeface="Trebuchet MS" charset="0"/>
                </a:rPr>
                <a:t>10</a:t>
              </a:r>
              <a:r>
                <a:rPr lang="en-US" sz="1000" baseline="30000" dirty="0">
                  <a:latin typeface="Trebuchet MS" charset="0"/>
                  <a:cs typeface="Trebuchet MS" charset="0"/>
                </a:rPr>
                <a:t>-7</a:t>
              </a:r>
            </a:p>
          </p:txBody>
        </p:sp>
        <p:sp>
          <p:nvSpPr>
            <p:cNvPr id="22" name="TextBox 24"/>
            <p:cNvSpPr txBox="1">
              <a:spLocks noChangeArrowheads="1"/>
            </p:cNvSpPr>
            <p:nvPr/>
          </p:nvSpPr>
          <p:spPr bwMode="auto">
            <a:xfrm>
              <a:off x="5841145" y="190211"/>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-8</a:t>
              </a:r>
            </a:p>
          </p:txBody>
        </p:sp>
        <p:sp>
          <p:nvSpPr>
            <p:cNvPr id="23" name="TextBox 25"/>
            <p:cNvSpPr txBox="1">
              <a:spLocks noChangeArrowheads="1"/>
            </p:cNvSpPr>
            <p:nvPr/>
          </p:nvSpPr>
          <p:spPr bwMode="auto">
            <a:xfrm>
              <a:off x="6261334" y="178851"/>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-9</a:t>
              </a:r>
            </a:p>
          </p:txBody>
        </p:sp>
        <p:sp>
          <p:nvSpPr>
            <p:cNvPr id="24" name="TextBox 26"/>
            <p:cNvSpPr txBox="1">
              <a:spLocks noChangeArrowheads="1"/>
            </p:cNvSpPr>
            <p:nvPr/>
          </p:nvSpPr>
          <p:spPr bwMode="auto">
            <a:xfrm>
              <a:off x="6671719" y="180051"/>
              <a:ext cx="441162"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dirty="0">
                  <a:latin typeface="Trebuchet MS" charset="0"/>
                  <a:cs typeface="Trebuchet MS" charset="0"/>
                </a:rPr>
                <a:t>10</a:t>
              </a:r>
              <a:r>
                <a:rPr lang="en-US" sz="1000" baseline="30000" dirty="0">
                  <a:latin typeface="Trebuchet MS" charset="0"/>
                  <a:cs typeface="Trebuchet MS" charset="0"/>
                </a:rPr>
                <a:t>-10</a:t>
              </a:r>
            </a:p>
          </p:txBody>
        </p:sp>
        <p:sp>
          <p:nvSpPr>
            <p:cNvPr id="25" name="TextBox 27"/>
            <p:cNvSpPr txBox="1">
              <a:spLocks noChangeArrowheads="1"/>
            </p:cNvSpPr>
            <p:nvPr/>
          </p:nvSpPr>
          <p:spPr bwMode="auto">
            <a:xfrm>
              <a:off x="7085564" y="183791"/>
              <a:ext cx="440244"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-11</a:t>
              </a:r>
            </a:p>
          </p:txBody>
        </p:sp>
        <p:sp>
          <p:nvSpPr>
            <p:cNvPr id="26" name="TextBox 28"/>
            <p:cNvSpPr txBox="1">
              <a:spLocks noChangeArrowheads="1"/>
            </p:cNvSpPr>
            <p:nvPr/>
          </p:nvSpPr>
          <p:spPr bwMode="auto">
            <a:xfrm>
              <a:off x="7515362" y="190211"/>
              <a:ext cx="441162"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-12</a:t>
              </a:r>
            </a:p>
          </p:txBody>
        </p:sp>
      </p:grpSp>
      <p:sp>
        <p:nvSpPr>
          <p:cNvPr id="27" name="TextBox 57"/>
          <p:cNvSpPr txBox="1">
            <a:spLocks noChangeArrowheads="1"/>
          </p:cNvSpPr>
          <p:nvPr/>
        </p:nvSpPr>
        <p:spPr bwMode="auto">
          <a:xfrm>
            <a:off x="2120925" y="4141926"/>
            <a:ext cx="58147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err="1" smtClean="0">
                <a:latin typeface="Trebuchet MS" charset="0"/>
                <a:cs typeface="Trebuchet MS" charset="0"/>
              </a:rPr>
              <a:t>λ</a:t>
            </a:r>
            <a:r>
              <a:rPr lang="en-US" sz="1200" dirty="0" smtClean="0">
                <a:latin typeface="Trebuchet MS" charset="0"/>
                <a:cs typeface="Trebuchet MS" charset="0"/>
              </a:rPr>
              <a:t> </a:t>
            </a:r>
            <a:r>
              <a:rPr lang="en-US" sz="1200" dirty="0">
                <a:latin typeface="Trebuchet MS" charset="0"/>
                <a:cs typeface="Trebuchet MS" charset="0"/>
              </a:rPr>
              <a:t>(m)</a:t>
            </a:r>
          </a:p>
        </p:txBody>
      </p:sp>
      <p:sp>
        <p:nvSpPr>
          <p:cNvPr id="28" name="TextBox 30"/>
          <p:cNvSpPr txBox="1">
            <a:spLocks noChangeArrowheads="1"/>
          </p:cNvSpPr>
          <p:nvPr/>
        </p:nvSpPr>
        <p:spPr bwMode="auto">
          <a:xfrm>
            <a:off x="2732860" y="4411737"/>
            <a:ext cx="10302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Radio waves</a:t>
            </a:r>
            <a:endParaRPr lang="en-US" sz="1200" baseline="30000" dirty="0">
              <a:latin typeface="Trebuchet MS" charset="0"/>
              <a:cs typeface="Trebuchet MS" charset="0"/>
            </a:endParaRPr>
          </a:p>
        </p:txBody>
      </p:sp>
      <p:sp>
        <p:nvSpPr>
          <p:cNvPr id="29" name="TextBox 31"/>
          <p:cNvSpPr txBox="1">
            <a:spLocks noChangeArrowheads="1"/>
          </p:cNvSpPr>
          <p:nvPr/>
        </p:nvSpPr>
        <p:spPr bwMode="auto">
          <a:xfrm>
            <a:off x="3625487" y="4862262"/>
            <a:ext cx="987425" cy="2762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Microwaves</a:t>
            </a:r>
            <a:endParaRPr lang="en-US" sz="1200" baseline="30000" dirty="0">
              <a:latin typeface="Trebuchet MS" charset="0"/>
              <a:cs typeface="Trebuchet MS" charset="0"/>
            </a:endParaRPr>
          </a:p>
        </p:txBody>
      </p:sp>
      <p:sp>
        <p:nvSpPr>
          <p:cNvPr id="30" name="TextBox 32"/>
          <p:cNvSpPr txBox="1">
            <a:spLocks noChangeArrowheads="1"/>
          </p:cNvSpPr>
          <p:nvPr/>
        </p:nvSpPr>
        <p:spPr bwMode="auto">
          <a:xfrm>
            <a:off x="5419400" y="4883167"/>
            <a:ext cx="108743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“Soft” X-rays</a:t>
            </a:r>
            <a:endParaRPr lang="en-US" sz="1200" baseline="30000" dirty="0">
              <a:latin typeface="Trebuchet MS" charset="0"/>
              <a:cs typeface="Trebuchet MS" charset="0"/>
            </a:endParaRPr>
          </a:p>
        </p:txBody>
      </p:sp>
      <p:sp>
        <p:nvSpPr>
          <p:cNvPr id="31" name="TextBox 33"/>
          <p:cNvSpPr txBox="1">
            <a:spLocks noChangeArrowheads="1"/>
          </p:cNvSpPr>
          <p:nvPr/>
        </p:nvSpPr>
        <p:spPr bwMode="auto">
          <a:xfrm>
            <a:off x="6083365" y="5073165"/>
            <a:ext cx="1041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Gamma rays</a:t>
            </a:r>
            <a:endParaRPr lang="en-US" sz="1200" baseline="30000" dirty="0">
              <a:latin typeface="Trebuchet MS" charset="0"/>
              <a:cs typeface="Trebuchet MS" charset="0"/>
            </a:endParaRPr>
          </a:p>
        </p:txBody>
      </p:sp>
      <p:sp>
        <p:nvSpPr>
          <p:cNvPr id="32" name="TextBox 34"/>
          <p:cNvSpPr txBox="1">
            <a:spLocks noChangeArrowheads="1"/>
          </p:cNvSpPr>
          <p:nvPr/>
        </p:nvSpPr>
        <p:spPr bwMode="auto">
          <a:xfrm>
            <a:off x="5875860" y="4418925"/>
            <a:ext cx="1141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“Hard” X-rays</a:t>
            </a:r>
            <a:endParaRPr lang="en-US" sz="1200" baseline="30000" dirty="0">
              <a:latin typeface="Trebuchet MS" charset="0"/>
              <a:cs typeface="Trebuchet MS" charset="0"/>
            </a:endParaRPr>
          </a:p>
        </p:txBody>
      </p:sp>
      <p:sp>
        <p:nvSpPr>
          <p:cNvPr id="33" name="TextBox 35"/>
          <p:cNvSpPr txBox="1">
            <a:spLocks noChangeArrowheads="1"/>
          </p:cNvSpPr>
          <p:nvPr/>
        </p:nvSpPr>
        <p:spPr bwMode="auto">
          <a:xfrm>
            <a:off x="4523255" y="4556650"/>
            <a:ext cx="31706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smtClean="0">
                <a:latin typeface="Trebuchet MS" charset="0"/>
                <a:cs typeface="Trebuchet MS" charset="0"/>
              </a:rPr>
              <a:t>IR</a:t>
            </a:r>
            <a:endParaRPr lang="en-US" sz="1200" baseline="30000" dirty="0">
              <a:latin typeface="Trebuchet MS" charset="0"/>
              <a:cs typeface="Trebuchet MS" charset="0"/>
            </a:endParaRPr>
          </a:p>
        </p:txBody>
      </p:sp>
      <p:sp>
        <p:nvSpPr>
          <p:cNvPr id="34" name="TextBox 36"/>
          <p:cNvSpPr txBox="1">
            <a:spLocks noChangeArrowheads="1"/>
          </p:cNvSpPr>
          <p:nvPr/>
        </p:nvSpPr>
        <p:spPr bwMode="auto">
          <a:xfrm>
            <a:off x="5323512" y="4549462"/>
            <a:ext cx="37702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smtClean="0">
                <a:latin typeface="Trebuchet MS" charset="0"/>
                <a:cs typeface="Trebuchet MS" charset="0"/>
              </a:rPr>
              <a:t>UV</a:t>
            </a:r>
            <a:endParaRPr lang="en-US" sz="1200" baseline="30000" dirty="0">
              <a:latin typeface="Trebuchet MS" charset="0"/>
              <a:cs typeface="Trebuchet MS" charset="0"/>
            </a:endParaRPr>
          </a:p>
        </p:txBody>
      </p:sp>
      <p:sp>
        <p:nvSpPr>
          <p:cNvPr id="35" name="TextBox 30"/>
          <p:cNvSpPr txBox="1">
            <a:spLocks noChangeArrowheads="1"/>
          </p:cNvSpPr>
          <p:nvPr/>
        </p:nvSpPr>
        <p:spPr bwMode="auto">
          <a:xfrm>
            <a:off x="4708643" y="5698806"/>
            <a:ext cx="6373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smtClean="0">
                <a:latin typeface="Trebuchet MS" charset="0"/>
                <a:cs typeface="Trebuchet MS" charset="0"/>
              </a:rPr>
              <a:t>Visible</a:t>
            </a:r>
            <a:endParaRPr lang="en-US" sz="1200" baseline="30000" dirty="0">
              <a:latin typeface="Trebuchet MS" charset="0"/>
              <a:cs typeface="Trebuchet MS" charset="0"/>
            </a:endParaRPr>
          </a:p>
        </p:txBody>
      </p:sp>
      <p:sp>
        <p:nvSpPr>
          <p:cNvPr id="36" name="Text Box 49"/>
          <p:cNvSpPr txBox="1">
            <a:spLocks noChangeArrowheads="1"/>
          </p:cNvSpPr>
          <p:nvPr/>
        </p:nvSpPr>
        <p:spPr bwMode="auto">
          <a:xfrm>
            <a:off x="1137920" y="3156486"/>
            <a:ext cx="2557035" cy="307777"/>
          </a:xfrm>
          <a:prstGeom prst="rect">
            <a:avLst/>
          </a:prstGeom>
          <a:noFill/>
          <a:ln w="9525">
            <a:noFill/>
            <a:miter lim="800000"/>
            <a:headEnd/>
            <a:tailEnd/>
          </a:ln>
        </p:spPr>
        <p:txBody>
          <a:bodyPr wrap="none">
            <a:spAutoFit/>
          </a:bodyPr>
          <a:lstStyle/>
          <a:p>
            <a:r>
              <a:rPr lang="en-US" sz="1400" dirty="0" smtClean="0"/>
              <a:t>Image is in the public domain</a:t>
            </a:r>
            <a:endParaRPr lang="en-US" sz="1400" dirty="0"/>
          </a:p>
        </p:txBody>
      </p:sp>
      <p:sp>
        <p:nvSpPr>
          <p:cNvPr id="37" name="Text Box 49"/>
          <p:cNvSpPr txBox="1">
            <a:spLocks noChangeArrowheads="1"/>
          </p:cNvSpPr>
          <p:nvPr/>
        </p:nvSpPr>
        <p:spPr bwMode="auto">
          <a:xfrm>
            <a:off x="5151120" y="3115846"/>
            <a:ext cx="2557035" cy="307777"/>
          </a:xfrm>
          <a:prstGeom prst="rect">
            <a:avLst/>
          </a:prstGeom>
          <a:noFill/>
          <a:ln w="9525">
            <a:noFill/>
            <a:miter lim="800000"/>
            <a:headEnd/>
            <a:tailEnd/>
          </a:ln>
        </p:spPr>
        <p:txBody>
          <a:bodyPr wrap="none">
            <a:spAutoFit/>
          </a:bodyPr>
          <a:lstStyle/>
          <a:p>
            <a:r>
              <a:rPr lang="en-US" sz="1400" dirty="0" smtClean="0"/>
              <a:t>Image is in the public domain</a:t>
            </a:r>
            <a:endParaRPr lang="en-US" sz="1400" dirty="0"/>
          </a:p>
        </p:txBody>
      </p:sp>
    </p:spTree>
    <p:extLst>
      <p:ext uri="{BB962C8B-B14F-4D97-AF65-F5344CB8AC3E}">
        <p14:creationId xmlns:p14="http://schemas.microsoft.com/office/powerpoint/2010/main" xmlns="" val="14035082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4694717" y="1284306"/>
            <a:ext cx="4572000" cy="4203700"/>
          </a:xfrm>
          <a:prstGeom prst="rect">
            <a:avLst/>
          </a:prstGeom>
        </p:spPr>
      </p:pic>
      <p:sp>
        <p:nvSpPr>
          <p:cNvPr id="43011" name="Text Box 3"/>
          <p:cNvSpPr txBox="1">
            <a:spLocks noChangeArrowheads="1"/>
          </p:cNvSpPr>
          <p:nvPr/>
        </p:nvSpPr>
        <p:spPr bwMode="auto">
          <a:xfrm>
            <a:off x="762000" y="239713"/>
            <a:ext cx="3860800" cy="457200"/>
          </a:xfrm>
          <a:prstGeom prst="rect">
            <a:avLst/>
          </a:prstGeom>
          <a:noFill/>
          <a:ln w="9525">
            <a:noFill/>
            <a:miter lim="800000"/>
            <a:headEnd/>
            <a:tailEnd/>
          </a:ln>
          <a:effectLst/>
        </p:spPr>
        <p:txBody>
          <a:bodyPr wrap="none">
            <a:prstTxWarp prst="textNoShape">
              <a:avLst/>
            </a:prstTxWarp>
            <a:spAutoFit/>
          </a:bodyPr>
          <a:lstStyle/>
          <a:p>
            <a:r>
              <a:rPr lang="en-US" sz="2400" i="1" u="sng"/>
              <a:t>Diagram of the Human Eye</a:t>
            </a:r>
          </a:p>
        </p:txBody>
      </p:sp>
      <p:sp>
        <p:nvSpPr>
          <p:cNvPr id="43013" name="Text Box 5"/>
          <p:cNvSpPr txBox="1">
            <a:spLocks noChangeArrowheads="1"/>
          </p:cNvSpPr>
          <p:nvPr/>
        </p:nvSpPr>
        <p:spPr bwMode="auto">
          <a:xfrm>
            <a:off x="4419600" y="5622926"/>
            <a:ext cx="4205288" cy="396875"/>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2053E4"/>
                </a:solidFill>
              </a:rPr>
              <a:t>The Neural Structure of the Retina </a:t>
            </a:r>
          </a:p>
        </p:txBody>
      </p:sp>
      <p:sp>
        <p:nvSpPr>
          <p:cNvPr id="43015" name="Line 7"/>
          <p:cNvSpPr>
            <a:spLocks noChangeShapeType="1"/>
          </p:cNvSpPr>
          <p:nvPr/>
        </p:nvSpPr>
        <p:spPr bwMode="auto">
          <a:xfrm>
            <a:off x="6593840" y="1696720"/>
            <a:ext cx="26034" cy="1286193"/>
          </a:xfrm>
          <a:prstGeom prst="line">
            <a:avLst/>
          </a:prstGeom>
          <a:noFill/>
          <a:ln w="57150">
            <a:solidFill>
              <a:srgbClr val="339933"/>
            </a:solidFill>
            <a:round/>
            <a:headEnd/>
            <a:tailEnd type="triangle" w="med" len="med"/>
          </a:ln>
          <a:effectLst/>
        </p:spPr>
        <p:txBody>
          <a:bodyPr>
            <a:prstTxWarp prst="textNoShape">
              <a:avLst/>
            </a:prstTxWarp>
          </a:bodyPr>
          <a:lstStyle/>
          <a:p>
            <a:endParaRPr lang="en-US"/>
          </a:p>
        </p:txBody>
      </p:sp>
      <p:sp>
        <p:nvSpPr>
          <p:cNvPr id="43016" name="Line 8"/>
          <p:cNvSpPr>
            <a:spLocks noChangeShapeType="1"/>
          </p:cNvSpPr>
          <p:nvPr/>
        </p:nvSpPr>
        <p:spPr bwMode="auto">
          <a:xfrm>
            <a:off x="7213600" y="1717676"/>
            <a:ext cx="19050" cy="1257300"/>
          </a:xfrm>
          <a:prstGeom prst="line">
            <a:avLst/>
          </a:prstGeom>
          <a:noFill/>
          <a:ln w="57150">
            <a:solidFill>
              <a:srgbClr val="FF0000"/>
            </a:solidFill>
            <a:round/>
            <a:headEnd/>
            <a:tailEnd type="triangle" w="med" len="med"/>
          </a:ln>
          <a:effectLst/>
        </p:spPr>
        <p:txBody>
          <a:bodyPr>
            <a:prstTxWarp prst="textNoShape">
              <a:avLst/>
            </a:prstTxWarp>
          </a:bodyPr>
          <a:lstStyle/>
          <a:p>
            <a:endParaRPr lang="en-US"/>
          </a:p>
        </p:txBody>
      </p:sp>
      <p:sp>
        <p:nvSpPr>
          <p:cNvPr id="43024" name="Line 16"/>
          <p:cNvSpPr>
            <a:spLocks noChangeShapeType="1"/>
          </p:cNvSpPr>
          <p:nvPr/>
        </p:nvSpPr>
        <p:spPr bwMode="auto">
          <a:xfrm>
            <a:off x="5984875" y="1685926"/>
            <a:ext cx="20638" cy="1327150"/>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a:p>
        </p:txBody>
      </p:sp>
      <p:sp>
        <p:nvSpPr>
          <p:cNvPr id="43027" name="Text Box 19"/>
          <p:cNvSpPr txBox="1">
            <a:spLocks noChangeArrowheads="1"/>
          </p:cNvSpPr>
          <p:nvPr/>
        </p:nvSpPr>
        <p:spPr bwMode="auto">
          <a:xfrm>
            <a:off x="6242368" y="1273493"/>
            <a:ext cx="823913" cy="366713"/>
          </a:xfrm>
          <a:prstGeom prst="rect">
            <a:avLst/>
          </a:prstGeom>
          <a:solidFill>
            <a:schemeClr val="bg1"/>
          </a:solidFill>
          <a:ln w="9525">
            <a:noFill/>
            <a:miter lim="800000"/>
            <a:headEnd/>
            <a:tailEnd/>
          </a:ln>
          <a:effectLst/>
        </p:spPr>
        <p:txBody>
          <a:bodyPr wrap="none">
            <a:prstTxWarp prst="textNoShape">
              <a:avLst/>
            </a:prstTxWarp>
            <a:spAutoFit/>
          </a:bodyPr>
          <a:lstStyle/>
          <a:p>
            <a:r>
              <a:rPr lang="en-US" b="1" dirty="0"/>
              <a:t>LIGHT</a:t>
            </a:r>
          </a:p>
        </p:txBody>
      </p:sp>
      <p:sp>
        <p:nvSpPr>
          <p:cNvPr id="43032" name="Text Box 24"/>
          <p:cNvSpPr txBox="1">
            <a:spLocks noChangeArrowheads="1"/>
          </p:cNvSpPr>
          <p:nvPr/>
        </p:nvSpPr>
        <p:spPr bwMode="auto">
          <a:xfrm>
            <a:off x="4751388" y="4554538"/>
            <a:ext cx="604838" cy="307975"/>
          </a:xfrm>
          <a:prstGeom prst="rect">
            <a:avLst/>
          </a:prstGeom>
          <a:noFill/>
          <a:ln w="9525">
            <a:noFill/>
            <a:miter lim="800000"/>
            <a:headEnd/>
            <a:tailEnd/>
          </a:ln>
          <a:effectLst/>
        </p:spPr>
        <p:txBody>
          <a:bodyPr wrap="none">
            <a:prstTxWarp prst="textNoShape">
              <a:avLst/>
            </a:prstTxWarp>
            <a:spAutoFit/>
          </a:bodyPr>
          <a:lstStyle/>
          <a:p>
            <a:r>
              <a:rPr lang="en-US" sz="1400" dirty="0"/>
              <a:t>Cone</a:t>
            </a:r>
          </a:p>
        </p:txBody>
      </p:sp>
      <p:sp>
        <p:nvSpPr>
          <p:cNvPr id="43033" name="Text Box 25"/>
          <p:cNvSpPr txBox="1">
            <a:spLocks noChangeArrowheads="1"/>
          </p:cNvSpPr>
          <p:nvPr/>
        </p:nvSpPr>
        <p:spPr bwMode="auto">
          <a:xfrm>
            <a:off x="4970463" y="5110163"/>
            <a:ext cx="477838" cy="307975"/>
          </a:xfrm>
          <a:prstGeom prst="rect">
            <a:avLst/>
          </a:prstGeom>
          <a:noFill/>
          <a:ln w="9525">
            <a:noFill/>
            <a:miter lim="800000"/>
            <a:headEnd/>
            <a:tailEnd/>
          </a:ln>
          <a:effectLst/>
        </p:spPr>
        <p:txBody>
          <a:bodyPr wrap="none">
            <a:prstTxWarp prst="textNoShape">
              <a:avLst/>
            </a:prstTxWarp>
            <a:spAutoFit/>
          </a:bodyPr>
          <a:lstStyle/>
          <a:p>
            <a:r>
              <a:rPr lang="en-US" sz="1400" dirty="0"/>
              <a:t>Rod</a:t>
            </a:r>
          </a:p>
        </p:txBody>
      </p:sp>
      <p:sp>
        <p:nvSpPr>
          <p:cNvPr id="43034" name="Text Box 26"/>
          <p:cNvSpPr txBox="1">
            <a:spLocks noChangeArrowheads="1"/>
          </p:cNvSpPr>
          <p:nvPr/>
        </p:nvSpPr>
        <p:spPr bwMode="auto">
          <a:xfrm>
            <a:off x="152400" y="4538663"/>
            <a:ext cx="4100513" cy="2014537"/>
          </a:xfrm>
          <a:prstGeom prst="rect">
            <a:avLst/>
          </a:prstGeom>
          <a:noFill/>
          <a:ln w="9525">
            <a:noFill/>
            <a:miter lim="800000"/>
            <a:headEnd/>
            <a:tailEnd/>
          </a:ln>
          <a:effectLst/>
        </p:spPr>
        <p:txBody>
          <a:bodyPr wrap="none">
            <a:prstTxWarp prst="textNoShape">
              <a:avLst/>
            </a:prstTxWarp>
            <a:spAutoFit/>
          </a:bodyPr>
          <a:lstStyle/>
          <a:p>
            <a:r>
              <a:rPr lang="en-US" b="1" u="sng" dirty="0">
                <a:solidFill>
                  <a:srgbClr val="2053E4"/>
                </a:solidFill>
              </a:rPr>
              <a:t>Retina has FOUR types of Receptors:</a:t>
            </a:r>
          </a:p>
          <a:p>
            <a:endParaRPr lang="en-US" b="1" dirty="0">
              <a:solidFill>
                <a:srgbClr val="2053E4"/>
              </a:solidFill>
            </a:endParaRPr>
          </a:p>
          <a:p>
            <a:r>
              <a:rPr lang="en-US" b="1" dirty="0">
                <a:solidFill>
                  <a:srgbClr val="2053E4"/>
                </a:solidFill>
              </a:rPr>
              <a:t>120 million Rods – brightness</a:t>
            </a:r>
          </a:p>
          <a:p>
            <a:r>
              <a:rPr lang="en-US" b="1" dirty="0">
                <a:solidFill>
                  <a:srgbClr val="2053E4"/>
                </a:solidFill>
              </a:rPr>
              <a:t>  6 million Cones – color</a:t>
            </a:r>
          </a:p>
          <a:p>
            <a:r>
              <a:rPr lang="en-US" b="1" dirty="0">
                <a:solidFill>
                  <a:srgbClr val="2053E4"/>
                </a:solidFill>
              </a:rPr>
              <a:t>	B  5-10%   (“S-cones”)</a:t>
            </a:r>
          </a:p>
          <a:p>
            <a:r>
              <a:rPr lang="en-US" b="1" dirty="0">
                <a:solidFill>
                  <a:srgbClr val="2053E4"/>
                </a:solidFill>
              </a:rPr>
              <a:t>	G  ~30%    (“M-cones”)</a:t>
            </a:r>
          </a:p>
          <a:p>
            <a:r>
              <a:rPr lang="en-US" b="1" dirty="0">
                <a:solidFill>
                  <a:srgbClr val="2053E4"/>
                </a:solidFill>
              </a:rPr>
              <a:t>	R  ~60%    </a:t>
            </a:r>
            <a:r>
              <a:rPr lang="en-US" sz="800" b="1" dirty="0">
                <a:solidFill>
                  <a:srgbClr val="2053E4"/>
                </a:solidFill>
              </a:rPr>
              <a:t> </a:t>
            </a:r>
            <a:r>
              <a:rPr lang="en-US" b="1" dirty="0">
                <a:solidFill>
                  <a:srgbClr val="2053E4"/>
                </a:solidFill>
              </a:rPr>
              <a:t>(“L-cones”)</a:t>
            </a:r>
          </a:p>
        </p:txBody>
      </p:sp>
      <p:sp>
        <p:nvSpPr>
          <p:cNvPr id="43035" name="Text Box 27"/>
          <p:cNvSpPr txBox="1">
            <a:spLocks noChangeArrowheads="1"/>
          </p:cNvSpPr>
          <p:nvPr/>
        </p:nvSpPr>
        <p:spPr bwMode="auto">
          <a:xfrm>
            <a:off x="4552155" y="3214688"/>
            <a:ext cx="750889" cy="463973"/>
          </a:xfrm>
          <a:prstGeom prst="rect">
            <a:avLst/>
          </a:prstGeom>
          <a:noFill/>
          <a:ln w="9525">
            <a:noFill/>
            <a:miter lim="800000"/>
            <a:headEnd/>
            <a:tailEnd/>
          </a:ln>
          <a:effectLst/>
        </p:spPr>
        <p:txBody>
          <a:bodyPr wrap="none">
            <a:prstTxWarp prst="textNoShape">
              <a:avLst/>
            </a:prstTxWarp>
            <a:spAutoFit/>
          </a:bodyPr>
          <a:lstStyle/>
          <a:p>
            <a:pPr algn="ctr">
              <a:lnSpc>
                <a:spcPct val="85000"/>
              </a:lnSpc>
            </a:pPr>
            <a:r>
              <a:rPr lang="en-US" sz="1400" dirty="0"/>
              <a:t>Bipolar</a:t>
            </a:r>
            <a:br>
              <a:rPr lang="en-US" sz="1400" dirty="0"/>
            </a:br>
            <a:r>
              <a:rPr lang="en-US" sz="1400" dirty="0"/>
              <a:t>Cell</a:t>
            </a:r>
          </a:p>
        </p:txBody>
      </p:sp>
      <p:sp>
        <p:nvSpPr>
          <p:cNvPr id="43036" name="Rectangle 28"/>
          <p:cNvSpPr>
            <a:spLocks noChangeArrowheads="1"/>
          </p:cNvSpPr>
          <p:nvPr/>
        </p:nvSpPr>
        <p:spPr bwMode="auto">
          <a:xfrm>
            <a:off x="4724400" y="2438400"/>
            <a:ext cx="533400" cy="457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43037" name="Text Box 29"/>
          <p:cNvSpPr txBox="1">
            <a:spLocks noChangeArrowheads="1"/>
          </p:cNvSpPr>
          <p:nvPr/>
        </p:nvSpPr>
        <p:spPr bwMode="auto">
          <a:xfrm>
            <a:off x="4471297" y="2387156"/>
            <a:ext cx="911052" cy="647100"/>
          </a:xfrm>
          <a:prstGeom prst="rect">
            <a:avLst/>
          </a:prstGeom>
          <a:noFill/>
          <a:ln w="9525">
            <a:noFill/>
            <a:miter lim="800000"/>
            <a:headEnd/>
            <a:tailEnd/>
          </a:ln>
          <a:effectLst/>
        </p:spPr>
        <p:txBody>
          <a:bodyPr wrap="none">
            <a:prstTxWarp prst="textNoShape">
              <a:avLst/>
            </a:prstTxWarp>
            <a:spAutoFit/>
          </a:bodyPr>
          <a:lstStyle/>
          <a:p>
            <a:pPr algn="ctr">
              <a:lnSpc>
                <a:spcPct val="85000"/>
              </a:lnSpc>
            </a:pPr>
            <a:r>
              <a:rPr lang="en-US" sz="1400" dirty="0"/>
              <a:t>Retinal</a:t>
            </a:r>
          </a:p>
          <a:p>
            <a:pPr algn="ctr">
              <a:lnSpc>
                <a:spcPct val="85000"/>
              </a:lnSpc>
            </a:pPr>
            <a:r>
              <a:rPr lang="en-US" sz="1400" dirty="0"/>
              <a:t>Ganglion </a:t>
            </a:r>
            <a:br>
              <a:rPr lang="en-US" sz="1400" dirty="0"/>
            </a:br>
            <a:r>
              <a:rPr lang="en-US" sz="1400" dirty="0"/>
              <a:t>Cell</a:t>
            </a:r>
          </a:p>
        </p:txBody>
      </p:sp>
      <p:pic>
        <p:nvPicPr>
          <p:cNvPr id="4" name="Picture 3"/>
          <p:cNvPicPr>
            <a:picLocks noChangeAspect="1"/>
          </p:cNvPicPr>
          <p:nvPr/>
        </p:nvPicPr>
        <p:blipFill>
          <a:blip r:embed="rId3" cstate="print"/>
          <a:stretch>
            <a:fillRect/>
          </a:stretch>
        </p:blipFill>
        <p:spPr>
          <a:xfrm>
            <a:off x="220134" y="1201509"/>
            <a:ext cx="4267200" cy="2833026"/>
          </a:xfrm>
          <a:prstGeom prst="rect">
            <a:avLst/>
          </a:prstGeom>
        </p:spPr>
      </p:pic>
      <p:sp>
        <p:nvSpPr>
          <p:cNvPr id="32" name="Text Box 49"/>
          <p:cNvSpPr txBox="1">
            <a:spLocks noChangeArrowheads="1"/>
          </p:cNvSpPr>
          <p:nvPr/>
        </p:nvSpPr>
        <p:spPr bwMode="auto">
          <a:xfrm>
            <a:off x="1005840" y="3959126"/>
            <a:ext cx="2557035" cy="307777"/>
          </a:xfrm>
          <a:prstGeom prst="rect">
            <a:avLst/>
          </a:prstGeom>
          <a:noFill/>
          <a:ln w="9525">
            <a:noFill/>
            <a:miter lim="800000"/>
            <a:headEnd/>
            <a:tailEnd/>
          </a:ln>
        </p:spPr>
        <p:txBody>
          <a:bodyPr wrap="none">
            <a:spAutoFit/>
          </a:bodyPr>
          <a:lstStyle/>
          <a:p>
            <a:r>
              <a:rPr lang="en-US" sz="1400" dirty="0" smtClean="0"/>
              <a:t>Image is in the public domain</a:t>
            </a:r>
            <a:endParaRPr lang="en-US" sz="1400" dirty="0"/>
          </a:p>
        </p:txBody>
      </p:sp>
    </p:spTree>
    <p:extLst>
      <p:ext uri="{BB962C8B-B14F-4D97-AF65-F5344CB8AC3E}">
        <p14:creationId xmlns:p14="http://schemas.microsoft.com/office/powerpoint/2010/main" xmlns="" val="214888092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9" cstate="print"/>
          <a:stretch>
            <a:fillRect/>
          </a:stretch>
        </p:blipFill>
        <p:spPr>
          <a:xfrm>
            <a:off x="3848269" y="1209040"/>
            <a:ext cx="4435940" cy="4399280"/>
          </a:xfrm>
          <a:prstGeom prst="rect">
            <a:avLst/>
          </a:prstGeom>
        </p:spPr>
      </p:pic>
      <p:sp>
        <p:nvSpPr>
          <p:cNvPr id="6146" name="Text Box 3"/>
          <p:cNvSpPr txBox="1">
            <a:spLocks noChangeArrowheads="1"/>
          </p:cNvSpPr>
          <p:nvPr/>
        </p:nvSpPr>
        <p:spPr bwMode="auto">
          <a:xfrm>
            <a:off x="1981200" y="2590800"/>
            <a:ext cx="184150" cy="457200"/>
          </a:xfrm>
          <a:prstGeom prst="rect">
            <a:avLst/>
          </a:prstGeom>
          <a:noFill/>
          <a:ln w="9525">
            <a:noFill/>
            <a:miter lim="800000"/>
            <a:headEnd/>
            <a:tailEnd/>
          </a:ln>
        </p:spPr>
        <p:txBody>
          <a:bodyPr wrap="none">
            <a:spAutoFit/>
          </a:bodyPr>
          <a:lstStyle/>
          <a:p>
            <a:endParaRPr lang="en-US" sz="2400">
              <a:latin typeface="Arial" charset="0"/>
            </a:endParaRPr>
          </a:p>
        </p:txBody>
      </p:sp>
      <p:sp>
        <p:nvSpPr>
          <p:cNvPr id="6147" name="Text Box 4"/>
          <p:cNvSpPr txBox="1">
            <a:spLocks noChangeArrowheads="1"/>
          </p:cNvSpPr>
          <p:nvPr/>
        </p:nvSpPr>
        <p:spPr bwMode="auto">
          <a:xfrm>
            <a:off x="609600" y="2133600"/>
            <a:ext cx="2743200" cy="1311275"/>
          </a:xfrm>
          <a:prstGeom prst="rect">
            <a:avLst/>
          </a:prstGeom>
          <a:noFill/>
          <a:ln w="9525">
            <a:noFill/>
            <a:miter lim="800000"/>
            <a:headEnd/>
            <a:tailEnd/>
          </a:ln>
        </p:spPr>
        <p:txBody>
          <a:bodyPr>
            <a:spAutoFit/>
          </a:bodyPr>
          <a:lstStyle/>
          <a:p>
            <a:pPr algn="ctr">
              <a:spcBef>
                <a:spcPct val="20000"/>
              </a:spcBef>
            </a:pPr>
            <a:r>
              <a:rPr lang="en-US" sz="2000" dirty="0"/>
              <a:t>The molecular </a:t>
            </a:r>
            <a:br>
              <a:rPr lang="en-US" sz="2000" dirty="0"/>
            </a:br>
            <a:r>
              <a:rPr lang="en-US" sz="2000" dirty="0"/>
              <a:t>"spring constant" can be different for different directions</a:t>
            </a:r>
            <a:endParaRPr lang="en-US" sz="2400" dirty="0"/>
          </a:p>
        </p:txBody>
      </p:sp>
      <p:pic>
        <p:nvPicPr>
          <p:cNvPr id="6149" name="Picture 34" descr="txp_fig"/>
          <p:cNvPicPr>
            <a:picLocks noChangeAspect="1" noChangeArrowheads="1"/>
          </p:cNvPicPr>
          <p:nvPr>
            <p:custDataLst>
              <p:tags r:id="rId1"/>
            </p:custDataLst>
          </p:nvPr>
        </p:nvPicPr>
        <p:blipFill>
          <a:blip r:embed="rId10" cstate="print"/>
          <a:srcRect/>
          <a:stretch>
            <a:fillRect/>
          </a:stretch>
        </p:blipFill>
        <p:spPr bwMode="auto">
          <a:xfrm>
            <a:off x="6248400" y="990600"/>
            <a:ext cx="1066800" cy="546100"/>
          </a:xfrm>
          <a:prstGeom prst="rect">
            <a:avLst/>
          </a:prstGeom>
          <a:noFill/>
          <a:ln w="9525" algn="ctr">
            <a:noFill/>
            <a:miter lim="800000"/>
            <a:headEnd/>
            <a:tailEnd/>
          </a:ln>
        </p:spPr>
      </p:pic>
      <p:pic>
        <p:nvPicPr>
          <p:cNvPr id="6150" name="Picture 32" descr="txp_fig"/>
          <p:cNvPicPr>
            <a:picLocks noChangeAspect="1" noChangeArrowheads="1"/>
          </p:cNvPicPr>
          <p:nvPr>
            <p:custDataLst>
              <p:tags r:id="rId2"/>
            </p:custDataLst>
          </p:nvPr>
        </p:nvPicPr>
        <p:blipFill>
          <a:blip r:embed="rId11" cstate="print"/>
          <a:srcRect/>
          <a:stretch>
            <a:fillRect/>
          </a:stretch>
        </p:blipFill>
        <p:spPr bwMode="auto">
          <a:xfrm>
            <a:off x="3893820" y="5201920"/>
            <a:ext cx="1054100" cy="546100"/>
          </a:xfrm>
          <a:prstGeom prst="rect">
            <a:avLst/>
          </a:prstGeom>
          <a:noFill/>
          <a:ln w="9525" algn="ctr">
            <a:noFill/>
            <a:miter lim="800000"/>
            <a:headEnd/>
            <a:tailEnd/>
          </a:ln>
        </p:spPr>
      </p:pic>
      <p:pic>
        <p:nvPicPr>
          <p:cNvPr id="6151" name="Picture 33" descr="txp_fig"/>
          <p:cNvPicPr>
            <a:picLocks noChangeAspect="1" noChangeArrowheads="1"/>
          </p:cNvPicPr>
          <p:nvPr>
            <p:custDataLst>
              <p:tags r:id="rId3"/>
            </p:custDataLst>
          </p:nvPr>
        </p:nvPicPr>
        <p:blipFill>
          <a:blip r:embed="rId12" cstate="print"/>
          <a:srcRect/>
          <a:stretch>
            <a:fillRect/>
          </a:stretch>
        </p:blipFill>
        <p:spPr bwMode="auto">
          <a:xfrm>
            <a:off x="7696200" y="4724400"/>
            <a:ext cx="1079500" cy="546100"/>
          </a:xfrm>
          <a:prstGeom prst="rect">
            <a:avLst/>
          </a:prstGeom>
          <a:noFill/>
          <a:ln w="9525" algn="ctr">
            <a:noFill/>
            <a:miter lim="800000"/>
            <a:headEnd/>
            <a:tailEnd/>
          </a:ln>
        </p:spPr>
      </p:pic>
      <p:pic>
        <p:nvPicPr>
          <p:cNvPr id="6152" name="Picture 26" descr="txp_fig"/>
          <p:cNvPicPr>
            <a:picLocks noChangeAspect="1" noChangeArrowheads="1"/>
          </p:cNvPicPr>
          <p:nvPr>
            <p:custDataLst>
              <p:tags r:id="rId4"/>
            </p:custDataLst>
          </p:nvPr>
        </p:nvPicPr>
        <p:blipFill>
          <a:blip r:embed="rId13" cstate="print"/>
          <a:srcRect/>
          <a:stretch>
            <a:fillRect/>
          </a:stretch>
        </p:blipFill>
        <p:spPr bwMode="auto">
          <a:xfrm>
            <a:off x="4326890" y="4955223"/>
            <a:ext cx="127000" cy="127000"/>
          </a:xfrm>
          <a:prstGeom prst="rect">
            <a:avLst/>
          </a:prstGeom>
          <a:noFill/>
          <a:ln w="9525" algn="ctr">
            <a:noFill/>
            <a:miter lim="800000"/>
            <a:headEnd/>
            <a:tailEnd/>
          </a:ln>
        </p:spPr>
      </p:pic>
      <p:pic>
        <p:nvPicPr>
          <p:cNvPr id="6153" name="Picture 28" descr="txp_fig"/>
          <p:cNvPicPr>
            <a:picLocks noChangeAspect="1" noChangeArrowheads="1"/>
          </p:cNvPicPr>
          <p:nvPr>
            <p:custDataLst>
              <p:tags r:id="rId5"/>
            </p:custDataLst>
          </p:nvPr>
        </p:nvPicPr>
        <p:blipFill>
          <a:blip r:embed="rId14" cstate="print"/>
          <a:srcRect/>
          <a:stretch>
            <a:fillRect/>
          </a:stretch>
        </p:blipFill>
        <p:spPr bwMode="auto">
          <a:xfrm>
            <a:off x="5862320" y="1173480"/>
            <a:ext cx="127000" cy="177800"/>
          </a:xfrm>
          <a:prstGeom prst="rect">
            <a:avLst/>
          </a:prstGeom>
          <a:noFill/>
          <a:ln w="9525" algn="ctr">
            <a:noFill/>
            <a:miter lim="800000"/>
            <a:headEnd/>
            <a:tailEnd/>
          </a:ln>
        </p:spPr>
      </p:pic>
      <p:pic>
        <p:nvPicPr>
          <p:cNvPr id="6154" name="Picture 30" descr="txp_fig"/>
          <p:cNvPicPr>
            <a:picLocks noChangeAspect="1" noChangeArrowheads="1"/>
          </p:cNvPicPr>
          <p:nvPr>
            <p:custDataLst>
              <p:tags r:id="rId6"/>
            </p:custDataLst>
          </p:nvPr>
        </p:nvPicPr>
        <p:blipFill>
          <a:blip r:embed="rId15" cstate="print"/>
          <a:srcRect/>
          <a:stretch>
            <a:fillRect/>
          </a:stretch>
        </p:blipFill>
        <p:spPr bwMode="auto">
          <a:xfrm>
            <a:off x="8305800" y="4191000"/>
            <a:ext cx="152400" cy="127000"/>
          </a:xfrm>
          <a:prstGeom prst="rect">
            <a:avLst/>
          </a:prstGeom>
          <a:noFill/>
          <a:ln w="9525" algn="ctr">
            <a:noFill/>
            <a:miter lim="800000"/>
            <a:headEnd/>
            <a:tailEnd/>
          </a:ln>
        </p:spPr>
      </p:pic>
      <p:grpSp>
        <p:nvGrpSpPr>
          <p:cNvPr id="6155" name="Group 36"/>
          <p:cNvGrpSpPr>
            <a:grpSpLocks/>
          </p:cNvGrpSpPr>
          <p:nvPr/>
        </p:nvGrpSpPr>
        <p:grpSpPr bwMode="auto">
          <a:xfrm>
            <a:off x="685800" y="4343400"/>
            <a:ext cx="2438400" cy="1465263"/>
            <a:chOff x="432" y="2736"/>
            <a:chExt cx="1536" cy="923"/>
          </a:xfrm>
        </p:grpSpPr>
        <p:pic>
          <p:nvPicPr>
            <p:cNvPr id="6157" name="Picture 21" descr="txp_fig"/>
            <p:cNvPicPr>
              <a:picLocks noChangeAspect="1" noChangeArrowheads="1"/>
            </p:cNvPicPr>
            <p:nvPr>
              <p:custDataLst>
                <p:tags r:id="rId7"/>
              </p:custDataLst>
            </p:nvPr>
          </p:nvPicPr>
          <p:blipFill>
            <a:blip r:embed="rId16" cstate="print"/>
            <a:srcRect/>
            <a:stretch>
              <a:fillRect/>
            </a:stretch>
          </p:blipFill>
          <p:spPr bwMode="auto">
            <a:xfrm>
              <a:off x="881" y="2817"/>
              <a:ext cx="728" cy="112"/>
            </a:xfrm>
            <a:prstGeom prst="rect">
              <a:avLst/>
            </a:prstGeom>
            <a:noFill/>
            <a:ln w="9525" algn="ctr">
              <a:noFill/>
              <a:miter lim="800000"/>
              <a:headEnd/>
              <a:tailEnd/>
            </a:ln>
          </p:spPr>
        </p:pic>
        <p:sp>
          <p:nvSpPr>
            <p:cNvPr id="6158" name="Text Box 35"/>
            <p:cNvSpPr txBox="1">
              <a:spLocks noChangeArrowheads="1"/>
            </p:cNvSpPr>
            <p:nvPr/>
          </p:nvSpPr>
          <p:spPr bwMode="auto">
            <a:xfrm>
              <a:off x="432" y="2736"/>
              <a:ext cx="1536" cy="923"/>
            </a:xfrm>
            <a:prstGeom prst="rect">
              <a:avLst/>
            </a:prstGeom>
            <a:noFill/>
            <a:ln w="9525">
              <a:noFill/>
              <a:miter lim="800000"/>
              <a:headEnd/>
              <a:tailEnd/>
            </a:ln>
          </p:spPr>
          <p:txBody>
            <a:bodyPr>
              <a:spAutoFit/>
            </a:bodyPr>
            <a:lstStyle/>
            <a:p>
              <a:pPr algn="ctr"/>
              <a:r>
                <a:rPr lang="en-US" dirty="0"/>
                <a:t>If                       ,</a:t>
              </a:r>
            </a:p>
            <a:p>
              <a:pPr algn="ctr"/>
              <a:r>
                <a:rPr lang="en-US" dirty="0"/>
                <a:t>then the material has a single optics axis and is called</a:t>
              </a:r>
            </a:p>
            <a:p>
              <a:pPr algn="ctr"/>
              <a:r>
                <a:rPr lang="en-US" smtClean="0"/>
                <a:t> </a:t>
              </a:r>
              <a:r>
                <a:rPr lang="en-US" dirty="0"/>
                <a:t>crystal</a:t>
              </a:r>
            </a:p>
          </p:txBody>
        </p:sp>
      </p:grpSp>
      <p:sp>
        <p:nvSpPr>
          <p:cNvPr id="6156" name="Rectangle 38"/>
          <p:cNvSpPr>
            <a:spLocks noChangeArrowheads="1"/>
          </p:cNvSpPr>
          <p:nvPr/>
        </p:nvSpPr>
        <p:spPr bwMode="auto">
          <a:xfrm>
            <a:off x="3405188" y="228600"/>
            <a:ext cx="2995612" cy="457200"/>
          </a:xfrm>
          <a:prstGeom prst="rect">
            <a:avLst/>
          </a:prstGeom>
          <a:noFill/>
          <a:ln w="9525">
            <a:noFill/>
            <a:miter lim="800000"/>
            <a:headEnd/>
            <a:tailEnd/>
          </a:ln>
        </p:spPr>
        <p:txBody>
          <a:bodyPr wrap="none">
            <a:spAutoFit/>
          </a:bodyPr>
          <a:lstStyle/>
          <a:p>
            <a:r>
              <a:rPr lang="en-US" sz="2400" i="1" u="sng"/>
              <a:t>Anisotropic Material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381000"/>
            <a:ext cx="7772400" cy="1143000"/>
          </a:xfrm>
        </p:spPr>
        <p:txBody>
          <a:bodyPr/>
          <a:lstStyle/>
          <a:p>
            <a:r>
              <a:rPr lang="en-US" sz="2800" i="1" u="sng">
                <a:solidFill>
                  <a:schemeClr val="tx1"/>
                </a:solidFill>
                <a:latin typeface="Trebuchet MS" charset="0"/>
                <a:ea typeface="ＭＳ Ｐゴシック" charset="-128"/>
                <a:cs typeface="ＭＳ Ｐゴシック" charset="-128"/>
              </a:rPr>
              <a:t>Spectral Sensitivity of Cones</a:t>
            </a:r>
          </a:p>
        </p:txBody>
      </p:sp>
      <p:sp>
        <p:nvSpPr>
          <p:cNvPr id="44035" name="Rectangle 3"/>
          <p:cNvSpPr>
            <a:spLocks noGrp="1" noChangeArrowheads="1"/>
          </p:cNvSpPr>
          <p:nvPr>
            <p:ph type="body" idx="1"/>
          </p:nvPr>
        </p:nvSpPr>
        <p:spPr>
          <a:xfrm>
            <a:off x="304800" y="1524000"/>
            <a:ext cx="3733800" cy="5334000"/>
          </a:xfrm>
        </p:spPr>
        <p:txBody>
          <a:bodyPr/>
          <a:lstStyle/>
          <a:p>
            <a:r>
              <a:rPr lang="en-US" sz="2000" dirty="0">
                <a:latin typeface="Trebuchet MS" charset="0"/>
                <a:ea typeface="ＭＳ Ｐゴシック" charset="-128"/>
                <a:cs typeface="ＭＳ Ｐゴシック" charset="-128"/>
              </a:rPr>
              <a:t>L-cones have peak absorption at</a:t>
            </a:r>
            <a:r>
              <a:rPr lang="en-US" sz="2000" dirty="0" smtClean="0">
                <a:latin typeface="Trebuchet MS" charset="0"/>
                <a:ea typeface="ＭＳ Ｐゴシック" charset="-128"/>
                <a:cs typeface="ＭＳ Ｐゴシック" charset="-128"/>
              </a:rPr>
              <a:t> λ</a:t>
            </a:r>
            <a:r>
              <a:rPr lang="en-US" sz="2000" dirty="0" smtClean="0">
                <a:latin typeface="Trebuchet MS" charset="0"/>
                <a:ea typeface="ＭＳ Ｐゴシック" charset="-128"/>
                <a:cs typeface="ＭＳ Ｐゴシック" charset="-128"/>
                <a:sym typeface="Symbol" charset="2"/>
              </a:rPr>
              <a:t>~</a:t>
            </a:r>
            <a:r>
              <a:rPr lang="en-US" sz="2000" dirty="0" smtClean="0">
                <a:latin typeface="Trebuchet MS" charset="0"/>
                <a:ea typeface="ＭＳ Ｐゴシック" charset="-128"/>
                <a:cs typeface="ＭＳ Ｐゴシック" charset="-128"/>
              </a:rPr>
              <a:t>560 </a:t>
            </a:r>
            <a:r>
              <a:rPr lang="en-US" sz="2000" dirty="0">
                <a:latin typeface="Trebuchet MS" charset="0"/>
                <a:ea typeface="ＭＳ Ｐゴシック" charset="-128"/>
                <a:cs typeface="ＭＳ Ｐゴシック" charset="-128"/>
              </a:rPr>
              <a:t>nm</a:t>
            </a:r>
          </a:p>
          <a:p>
            <a:r>
              <a:rPr lang="en-US" sz="2000" dirty="0">
                <a:latin typeface="Trebuchet MS" charset="0"/>
                <a:ea typeface="ＭＳ Ｐゴシック" charset="-128"/>
                <a:cs typeface="ＭＳ Ｐゴシック" charset="-128"/>
              </a:rPr>
              <a:t>M-cones have peak absorption at</a:t>
            </a:r>
            <a:r>
              <a:rPr lang="en-US" sz="2000" dirty="0" smtClean="0">
                <a:latin typeface="Trebuchet MS" charset="0"/>
                <a:ea typeface="ＭＳ Ｐゴシック" charset="-128"/>
                <a:cs typeface="ＭＳ Ｐゴシック" charset="-128"/>
              </a:rPr>
              <a:t> λ</a:t>
            </a:r>
            <a:r>
              <a:rPr lang="en-US" sz="2000" dirty="0" smtClean="0">
                <a:latin typeface="Trebuchet MS" charset="0"/>
                <a:ea typeface="ＭＳ Ｐゴシック" charset="-128"/>
                <a:cs typeface="ＭＳ Ｐゴシック" charset="-128"/>
                <a:sym typeface="Symbol" charset="2"/>
              </a:rPr>
              <a:t>~</a:t>
            </a:r>
            <a:r>
              <a:rPr lang="en-US" sz="2000" dirty="0" smtClean="0">
                <a:latin typeface="Trebuchet MS" charset="0"/>
                <a:ea typeface="ＭＳ Ｐゴシック" charset="-128"/>
                <a:cs typeface="ＭＳ Ｐゴシック" charset="-128"/>
              </a:rPr>
              <a:t>530 </a:t>
            </a:r>
            <a:r>
              <a:rPr lang="en-US" sz="2000" dirty="0">
                <a:latin typeface="Trebuchet MS" charset="0"/>
                <a:ea typeface="ＭＳ Ｐゴシック" charset="-128"/>
                <a:cs typeface="ＭＳ Ｐゴシック" charset="-128"/>
              </a:rPr>
              <a:t>nm</a:t>
            </a:r>
          </a:p>
          <a:p>
            <a:r>
              <a:rPr lang="en-US" sz="2000" dirty="0">
                <a:latin typeface="Trebuchet MS" charset="0"/>
                <a:ea typeface="ＭＳ Ｐゴシック" charset="-128"/>
                <a:cs typeface="ＭＳ Ｐゴシック" charset="-128"/>
              </a:rPr>
              <a:t>S-cones have peak absorption at</a:t>
            </a:r>
            <a:r>
              <a:rPr lang="en-US" sz="2000" dirty="0" smtClean="0">
                <a:latin typeface="Trebuchet MS" charset="0"/>
                <a:ea typeface="ＭＳ Ｐゴシック" charset="-128"/>
                <a:cs typeface="ＭＳ Ｐゴシック" charset="-128"/>
              </a:rPr>
              <a:t> λ</a:t>
            </a:r>
            <a:r>
              <a:rPr lang="en-US" sz="2000" dirty="0" smtClean="0">
                <a:latin typeface="Trebuchet MS" charset="0"/>
                <a:ea typeface="ＭＳ Ｐゴシック" charset="-128"/>
                <a:cs typeface="ＭＳ Ｐゴシック" charset="-128"/>
                <a:sym typeface="Symbol" charset="2"/>
              </a:rPr>
              <a:t>~</a:t>
            </a:r>
            <a:r>
              <a:rPr lang="en-US" sz="2000" dirty="0" smtClean="0">
                <a:latin typeface="Trebuchet MS" charset="0"/>
                <a:ea typeface="ＭＳ Ｐゴシック" charset="-128"/>
                <a:cs typeface="ＭＳ Ｐゴシック" charset="-128"/>
              </a:rPr>
              <a:t>430 </a:t>
            </a:r>
            <a:r>
              <a:rPr lang="en-US" sz="2000" dirty="0">
                <a:latin typeface="Trebuchet MS" charset="0"/>
                <a:ea typeface="ＭＳ Ｐゴシック" charset="-128"/>
                <a:cs typeface="ＭＳ Ｐゴシック" charset="-128"/>
              </a:rPr>
              <a:t>nm</a:t>
            </a:r>
          </a:p>
          <a:p>
            <a:r>
              <a:rPr lang="en-US" sz="2000" dirty="0">
                <a:latin typeface="Trebuchet MS" charset="0"/>
                <a:ea typeface="ＭＳ Ｐゴシック" charset="-128"/>
                <a:cs typeface="ＭＳ Ｐゴシック" charset="-128"/>
              </a:rPr>
              <a:t>The three cones have broad sensitivity curves with a lot of overlap</a:t>
            </a:r>
          </a:p>
          <a:p>
            <a:pPr lvl="1"/>
            <a:r>
              <a:rPr lang="en-US" sz="1800" dirty="0">
                <a:latin typeface="Trebuchet MS" charset="0"/>
                <a:ea typeface="ＭＳ Ｐゴシック" charset="-128"/>
              </a:rPr>
              <a:t>Light at 550 nm will evoke response from L- and M- cones but much weaker response from S-cones</a:t>
            </a:r>
          </a:p>
        </p:txBody>
      </p:sp>
      <p:sp>
        <p:nvSpPr>
          <p:cNvPr id="44036" name="Text Box 4"/>
          <p:cNvSpPr txBox="1">
            <a:spLocks noChangeArrowheads="1"/>
          </p:cNvSpPr>
          <p:nvPr/>
        </p:nvSpPr>
        <p:spPr bwMode="auto">
          <a:xfrm rot="-5400000">
            <a:off x="3529807" y="3064668"/>
            <a:ext cx="2146300" cy="366713"/>
          </a:xfrm>
          <a:prstGeom prst="rect">
            <a:avLst/>
          </a:prstGeom>
          <a:noFill/>
          <a:ln w="9525">
            <a:noFill/>
            <a:miter lim="800000"/>
            <a:headEnd/>
            <a:tailEnd/>
          </a:ln>
          <a:effectLst/>
        </p:spPr>
        <p:txBody>
          <a:bodyPr wrap="none">
            <a:prstTxWarp prst="textNoShape">
              <a:avLst/>
            </a:prstTxWarp>
            <a:spAutoFit/>
          </a:bodyPr>
          <a:lstStyle/>
          <a:p>
            <a:r>
              <a:rPr lang="en-US"/>
              <a:t>Relative Sensitivity</a:t>
            </a:r>
          </a:p>
        </p:txBody>
      </p:sp>
      <p:sp>
        <p:nvSpPr>
          <p:cNvPr id="44037" name="Text Box 5"/>
          <p:cNvSpPr txBox="1">
            <a:spLocks noChangeArrowheads="1"/>
          </p:cNvSpPr>
          <p:nvPr/>
        </p:nvSpPr>
        <p:spPr bwMode="auto">
          <a:xfrm>
            <a:off x="5905500" y="4840288"/>
            <a:ext cx="1938338" cy="366712"/>
          </a:xfrm>
          <a:prstGeom prst="rect">
            <a:avLst/>
          </a:prstGeom>
          <a:noFill/>
          <a:ln w="9525">
            <a:noFill/>
            <a:miter lim="800000"/>
            <a:headEnd/>
            <a:tailEnd/>
          </a:ln>
          <a:effectLst/>
        </p:spPr>
        <p:txBody>
          <a:bodyPr wrap="none">
            <a:prstTxWarp prst="textNoShape">
              <a:avLst/>
            </a:prstTxWarp>
            <a:spAutoFit/>
          </a:bodyPr>
          <a:lstStyle/>
          <a:p>
            <a:r>
              <a:rPr lang="en-US"/>
              <a:t>Wavelength [nm]</a:t>
            </a:r>
          </a:p>
        </p:txBody>
      </p:sp>
      <p:grpSp>
        <p:nvGrpSpPr>
          <p:cNvPr id="2" name="Group 6"/>
          <p:cNvGrpSpPr>
            <a:grpSpLocks/>
          </p:cNvGrpSpPr>
          <p:nvPr/>
        </p:nvGrpSpPr>
        <p:grpSpPr bwMode="auto">
          <a:xfrm>
            <a:off x="5103813" y="3544888"/>
            <a:ext cx="3581400" cy="457200"/>
            <a:chOff x="2832" y="1200"/>
            <a:chExt cx="2400" cy="1680"/>
          </a:xfrm>
        </p:grpSpPr>
        <p:sp>
          <p:nvSpPr>
            <p:cNvPr id="44039" name="Rectangle 7"/>
            <p:cNvSpPr>
              <a:spLocks noChangeArrowheads="1"/>
            </p:cNvSpPr>
            <p:nvPr/>
          </p:nvSpPr>
          <p:spPr bwMode="auto">
            <a:xfrm>
              <a:off x="2976" y="1200"/>
              <a:ext cx="2208" cy="1680"/>
            </a:xfrm>
            <a:prstGeom prst="rect">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a:effectLst/>
          </p:spPr>
          <p:txBody>
            <a:bodyPr wrap="none" anchor="ctr">
              <a:prstTxWarp prst="textNoShape">
                <a:avLst/>
              </a:prstTxWarp>
            </a:bodyPr>
            <a:lstStyle/>
            <a:p>
              <a:endParaRPr lang="en-US"/>
            </a:p>
          </p:txBody>
        </p:sp>
        <p:sp>
          <p:nvSpPr>
            <p:cNvPr id="44040" name="Rectangle 8"/>
            <p:cNvSpPr>
              <a:spLocks noChangeArrowheads="1"/>
            </p:cNvSpPr>
            <p:nvPr/>
          </p:nvSpPr>
          <p:spPr bwMode="auto">
            <a:xfrm>
              <a:off x="4704" y="1200"/>
              <a:ext cx="528" cy="1680"/>
            </a:xfrm>
            <a:prstGeom prst="rect">
              <a:avLst/>
            </a:prstGeom>
            <a:gradFill rotWithShape="0">
              <a:gsLst>
                <a:gs pos="0">
                  <a:srgbClr val="F00000"/>
                </a:gs>
                <a:gs pos="100000">
                  <a:srgbClr val="FFFFFF"/>
                </a:gs>
              </a:gsLst>
              <a:lin ang="0" scaled="1"/>
            </a:gradFill>
            <a:ln w="12700">
              <a:noFill/>
              <a:miter lim="800000"/>
              <a:headEnd/>
              <a:tailEnd/>
            </a:ln>
            <a:effectLst/>
          </p:spPr>
          <p:txBody>
            <a:bodyPr wrap="none" anchor="ctr">
              <a:prstTxWarp prst="textNoShape">
                <a:avLst/>
              </a:prstTxWarp>
            </a:bodyPr>
            <a:lstStyle/>
            <a:p>
              <a:pPr algn="ctr"/>
              <a:endParaRPr lang="en-US"/>
            </a:p>
          </p:txBody>
        </p:sp>
        <p:sp>
          <p:nvSpPr>
            <p:cNvPr id="44041" name="Rectangle 9"/>
            <p:cNvSpPr>
              <a:spLocks noChangeArrowheads="1"/>
            </p:cNvSpPr>
            <p:nvPr/>
          </p:nvSpPr>
          <p:spPr bwMode="auto">
            <a:xfrm>
              <a:off x="2832" y="1200"/>
              <a:ext cx="197" cy="1680"/>
            </a:xfrm>
            <a:prstGeom prst="rect">
              <a:avLst/>
            </a:prstGeom>
            <a:gradFill rotWithShape="0">
              <a:gsLst>
                <a:gs pos="0">
                  <a:srgbClr val="FFFFFF"/>
                </a:gs>
                <a:gs pos="100000">
                  <a:srgbClr val="9200C6"/>
                </a:gs>
              </a:gsLst>
              <a:lin ang="0" scaled="1"/>
            </a:gradFill>
            <a:ln w="12700">
              <a:noFill/>
              <a:miter lim="800000"/>
              <a:headEnd/>
              <a:tailEnd/>
            </a:ln>
            <a:effectLst/>
          </p:spPr>
          <p:txBody>
            <a:bodyPr wrap="none" anchor="ctr">
              <a:prstTxWarp prst="textNoShape">
                <a:avLst/>
              </a:prstTxWarp>
            </a:bodyPr>
            <a:lstStyle/>
            <a:p>
              <a:pPr algn="ctr"/>
              <a:endParaRPr lang="en-US"/>
            </a:p>
          </p:txBody>
        </p:sp>
      </p:grpSp>
      <p:pic>
        <p:nvPicPr>
          <p:cNvPr id="44042" name="Picture 10" descr="msotw9_temp0"/>
          <p:cNvPicPr>
            <a:picLocks noChangeAspect="1" noChangeArrowheads="1"/>
          </p:cNvPicPr>
          <p:nvPr/>
        </p:nvPicPr>
        <p:blipFill>
          <a:blip r:embed="rId3" cstate="print">
            <a:clrChange>
              <a:clrFrom>
                <a:srgbClr val="FFFFFF"/>
              </a:clrFrom>
              <a:clrTo>
                <a:srgbClr val="FFFFFF">
                  <a:alpha val="0"/>
                </a:srgbClr>
              </a:clrTo>
            </a:clrChange>
          </a:blip>
          <a:srcRect r="49" b="39"/>
          <a:stretch>
            <a:fillRect/>
          </a:stretch>
        </p:blipFill>
        <p:spPr bwMode="auto">
          <a:xfrm>
            <a:off x="5099050" y="1665288"/>
            <a:ext cx="3611563" cy="2794000"/>
          </a:xfrm>
          <a:prstGeom prst="rect">
            <a:avLst/>
          </a:prstGeom>
          <a:noFill/>
          <a:ln w="9525">
            <a:noFill/>
            <a:miter lim="800000"/>
            <a:headEnd/>
            <a:tailEnd/>
          </a:ln>
          <a:effectLst/>
        </p:spPr>
      </p:pic>
      <p:sp>
        <p:nvSpPr>
          <p:cNvPr id="44043" name="Text Box 11"/>
          <p:cNvSpPr txBox="1">
            <a:spLocks noChangeArrowheads="1"/>
          </p:cNvSpPr>
          <p:nvPr/>
        </p:nvSpPr>
        <p:spPr bwMode="auto">
          <a:xfrm>
            <a:off x="5199063" y="4491038"/>
            <a:ext cx="465137" cy="304800"/>
          </a:xfrm>
          <a:prstGeom prst="rect">
            <a:avLst/>
          </a:prstGeom>
          <a:noFill/>
          <a:ln w="9525">
            <a:noFill/>
            <a:miter lim="800000"/>
            <a:headEnd/>
            <a:tailEnd/>
          </a:ln>
          <a:effectLst/>
        </p:spPr>
        <p:txBody>
          <a:bodyPr wrap="none">
            <a:prstTxWarp prst="textNoShape">
              <a:avLst/>
            </a:prstTxWarp>
            <a:spAutoFit/>
          </a:bodyPr>
          <a:lstStyle/>
          <a:p>
            <a:r>
              <a:rPr lang="en-US" sz="1400"/>
              <a:t>400</a:t>
            </a:r>
          </a:p>
        </p:txBody>
      </p:sp>
      <p:sp>
        <p:nvSpPr>
          <p:cNvPr id="44044" name="Text Box 12"/>
          <p:cNvSpPr txBox="1">
            <a:spLocks noChangeArrowheads="1"/>
          </p:cNvSpPr>
          <p:nvPr/>
        </p:nvSpPr>
        <p:spPr bwMode="auto">
          <a:xfrm>
            <a:off x="6170613" y="4491038"/>
            <a:ext cx="465137" cy="304800"/>
          </a:xfrm>
          <a:prstGeom prst="rect">
            <a:avLst/>
          </a:prstGeom>
          <a:noFill/>
          <a:ln w="9525">
            <a:noFill/>
            <a:miter lim="800000"/>
            <a:headEnd/>
            <a:tailEnd/>
          </a:ln>
          <a:effectLst/>
        </p:spPr>
        <p:txBody>
          <a:bodyPr wrap="none">
            <a:prstTxWarp prst="textNoShape">
              <a:avLst/>
            </a:prstTxWarp>
            <a:spAutoFit/>
          </a:bodyPr>
          <a:lstStyle/>
          <a:p>
            <a:r>
              <a:rPr lang="en-US" sz="1400"/>
              <a:t>500</a:t>
            </a:r>
          </a:p>
        </p:txBody>
      </p:sp>
      <p:sp>
        <p:nvSpPr>
          <p:cNvPr id="44045" name="Text Box 13"/>
          <p:cNvSpPr txBox="1">
            <a:spLocks noChangeArrowheads="1"/>
          </p:cNvSpPr>
          <p:nvPr/>
        </p:nvSpPr>
        <p:spPr bwMode="auto">
          <a:xfrm>
            <a:off x="7113588" y="4491038"/>
            <a:ext cx="465137" cy="304800"/>
          </a:xfrm>
          <a:prstGeom prst="rect">
            <a:avLst/>
          </a:prstGeom>
          <a:noFill/>
          <a:ln w="9525">
            <a:noFill/>
            <a:miter lim="800000"/>
            <a:headEnd/>
            <a:tailEnd/>
          </a:ln>
          <a:effectLst/>
        </p:spPr>
        <p:txBody>
          <a:bodyPr wrap="none">
            <a:prstTxWarp prst="textNoShape">
              <a:avLst/>
            </a:prstTxWarp>
            <a:spAutoFit/>
          </a:bodyPr>
          <a:lstStyle/>
          <a:p>
            <a:r>
              <a:rPr lang="en-US" sz="1400"/>
              <a:t>600</a:t>
            </a:r>
          </a:p>
        </p:txBody>
      </p:sp>
      <p:sp>
        <p:nvSpPr>
          <p:cNvPr id="44046" name="Text Box 14"/>
          <p:cNvSpPr txBox="1">
            <a:spLocks noChangeArrowheads="1"/>
          </p:cNvSpPr>
          <p:nvPr/>
        </p:nvSpPr>
        <p:spPr bwMode="auto">
          <a:xfrm>
            <a:off x="8104188" y="4491038"/>
            <a:ext cx="465137" cy="304800"/>
          </a:xfrm>
          <a:prstGeom prst="rect">
            <a:avLst/>
          </a:prstGeom>
          <a:noFill/>
          <a:ln w="9525">
            <a:noFill/>
            <a:miter lim="800000"/>
            <a:headEnd/>
            <a:tailEnd/>
          </a:ln>
          <a:effectLst/>
        </p:spPr>
        <p:txBody>
          <a:bodyPr wrap="none">
            <a:prstTxWarp prst="textNoShape">
              <a:avLst/>
            </a:prstTxWarp>
            <a:spAutoFit/>
          </a:bodyPr>
          <a:lstStyle/>
          <a:p>
            <a:r>
              <a:rPr lang="en-US" sz="1400"/>
              <a:t>700</a:t>
            </a:r>
          </a:p>
        </p:txBody>
      </p:sp>
      <p:grpSp>
        <p:nvGrpSpPr>
          <p:cNvPr id="3" name="Group 15"/>
          <p:cNvGrpSpPr>
            <a:grpSpLocks/>
          </p:cNvGrpSpPr>
          <p:nvPr/>
        </p:nvGrpSpPr>
        <p:grpSpPr bwMode="auto">
          <a:xfrm>
            <a:off x="4740275" y="2068513"/>
            <a:ext cx="458788" cy="2571750"/>
            <a:chOff x="2472" y="1080"/>
            <a:chExt cx="289" cy="1620"/>
          </a:xfrm>
        </p:grpSpPr>
        <p:sp>
          <p:nvSpPr>
            <p:cNvPr id="44048" name="Text Box 16"/>
            <p:cNvSpPr txBox="1">
              <a:spLocks noChangeArrowheads="1"/>
            </p:cNvSpPr>
            <p:nvPr/>
          </p:nvSpPr>
          <p:spPr bwMode="auto">
            <a:xfrm>
              <a:off x="2528" y="2508"/>
              <a:ext cx="175" cy="192"/>
            </a:xfrm>
            <a:prstGeom prst="rect">
              <a:avLst/>
            </a:prstGeom>
            <a:noFill/>
            <a:ln w="9525">
              <a:noFill/>
              <a:miter lim="800000"/>
              <a:headEnd/>
              <a:tailEnd/>
            </a:ln>
            <a:effectLst/>
          </p:spPr>
          <p:txBody>
            <a:bodyPr wrap="none">
              <a:prstTxWarp prst="textNoShape">
                <a:avLst/>
              </a:prstTxWarp>
              <a:spAutoFit/>
            </a:bodyPr>
            <a:lstStyle/>
            <a:p>
              <a:pPr algn="ctr"/>
              <a:r>
                <a:rPr lang="en-US" sz="1400"/>
                <a:t>0</a:t>
              </a:r>
            </a:p>
          </p:txBody>
        </p:sp>
        <p:sp>
          <p:nvSpPr>
            <p:cNvPr id="44049" name="Text Box 17"/>
            <p:cNvSpPr txBox="1">
              <a:spLocks noChangeArrowheads="1"/>
            </p:cNvSpPr>
            <p:nvPr/>
          </p:nvSpPr>
          <p:spPr bwMode="auto">
            <a:xfrm>
              <a:off x="2479" y="2022"/>
              <a:ext cx="275" cy="192"/>
            </a:xfrm>
            <a:prstGeom prst="rect">
              <a:avLst/>
            </a:prstGeom>
            <a:noFill/>
            <a:ln w="9525">
              <a:noFill/>
              <a:miter lim="800000"/>
              <a:headEnd/>
              <a:tailEnd/>
            </a:ln>
            <a:effectLst/>
          </p:spPr>
          <p:txBody>
            <a:bodyPr wrap="none">
              <a:prstTxWarp prst="textNoShape">
                <a:avLst/>
              </a:prstTxWarp>
              <a:spAutoFit/>
            </a:bodyPr>
            <a:lstStyle/>
            <a:p>
              <a:pPr algn="ctr"/>
              <a:r>
                <a:rPr lang="en-US" sz="1400"/>
                <a:t>0.5</a:t>
              </a:r>
            </a:p>
          </p:txBody>
        </p:sp>
        <p:sp>
          <p:nvSpPr>
            <p:cNvPr id="44050" name="Text Box 18"/>
            <p:cNvSpPr txBox="1">
              <a:spLocks noChangeArrowheads="1"/>
            </p:cNvSpPr>
            <p:nvPr/>
          </p:nvSpPr>
          <p:spPr bwMode="auto">
            <a:xfrm>
              <a:off x="2472" y="1080"/>
              <a:ext cx="289" cy="192"/>
            </a:xfrm>
            <a:prstGeom prst="rect">
              <a:avLst/>
            </a:prstGeom>
            <a:noFill/>
            <a:ln w="9525">
              <a:noFill/>
              <a:miter lim="800000"/>
              <a:headEnd/>
              <a:tailEnd/>
            </a:ln>
            <a:effectLst/>
          </p:spPr>
          <p:txBody>
            <a:bodyPr>
              <a:prstTxWarp prst="textNoShape">
                <a:avLst/>
              </a:prstTxWarp>
              <a:spAutoFit/>
            </a:bodyPr>
            <a:lstStyle/>
            <a:p>
              <a:pPr algn="ctr"/>
              <a:r>
                <a:rPr lang="en-US" sz="1400"/>
                <a:t>1.5</a:t>
              </a:r>
            </a:p>
          </p:txBody>
        </p:sp>
        <p:sp>
          <p:nvSpPr>
            <p:cNvPr id="44051" name="Text Box 19"/>
            <p:cNvSpPr txBox="1">
              <a:spLocks noChangeArrowheads="1"/>
            </p:cNvSpPr>
            <p:nvPr/>
          </p:nvSpPr>
          <p:spPr bwMode="auto">
            <a:xfrm>
              <a:off x="2479" y="1554"/>
              <a:ext cx="275" cy="192"/>
            </a:xfrm>
            <a:prstGeom prst="rect">
              <a:avLst/>
            </a:prstGeom>
            <a:noFill/>
            <a:ln w="9525">
              <a:noFill/>
              <a:miter lim="800000"/>
              <a:headEnd/>
              <a:tailEnd/>
            </a:ln>
            <a:effectLst/>
          </p:spPr>
          <p:txBody>
            <a:bodyPr wrap="none">
              <a:prstTxWarp prst="textNoShape">
                <a:avLst/>
              </a:prstTxWarp>
              <a:spAutoFit/>
            </a:bodyPr>
            <a:lstStyle/>
            <a:p>
              <a:pPr algn="ctr"/>
              <a:r>
                <a:rPr lang="en-US" sz="1400"/>
                <a:t>1.0</a:t>
              </a:r>
            </a:p>
          </p:txBody>
        </p:sp>
      </p:grpSp>
      <p:sp>
        <p:nvSpPr>
          <p:cNvPr id="44052" name="Text Box 20"/>
          <p:cNvSpPr txBox="1">
            <a:spLocks noChangeArrowheads="1"/>
          </p:cNvSpPr>
          <p:nvPr/>
        </p:nvSpPr>
        <p:spPr bwMode="auto">
          <a:xfrm>
            <a:off x="5795963" y="1667817"/>
            <a:ext cx="301625" cy="366712"/>
          </a:xfrm>
          <a:prstGeom prst="rect">
            <a:avLst/>
          </a:prstGeom>
          <a:solidFill>
            <a:schemeClr val="bg1"/>
          </a:solidFill>
          <a:ln w="12700">
            <a:noFill/>
            <a:miter lim="800000"/>
            <a:headEnd/>
            <a:tailEnd/>
          </a:ln>
          <a:effectLst/>
        </p:spPr>
        <p:txBody>
          <a:bodyPr wrap="none">
            <a:prstTxWarp prst="textNoShape">
              <a:avLst/>
            </a:prstTxWarp>
            <a:spAutoFit/>
          </a:bodyPr>
          <a:lstStyle/>
          <a:p>
            <a:pPr algn="ctr"/>
            <a:r>
              <a:rPr lang="en-US" b="1" dirty="0"/>
              <a:t>S</a:t>
            </a:r>
          </a:p>
        </p:txBody>
      </p:sp>
      <p:sp>
        <p:nvSpPr>
          <p:cNvPr id="44053" name="Text Box 21"/>
          <p:cNvSpPr txBox="1">
            <a:spLocks noChangeArrowheads="1"/>
          </p:cNvSpPr>
          <p:nvPr/>
        </p:nvSpPr>
        <p:spPr bwMode="auto">
          <a:xfrm>
            <a:off x="6724650" y="2165049"/>
            <a:ext cx="354013" cy="366712"/>
          </a:xfrm>
          <a:prstGeom prst="rect">
            <a:avLst/>
          </a:prstGeom>
          <a:solidFill>
            <a:schemeClr val="bg1"/>
          </a:solidFill>
          <a:ln w="12700">
            <a:noFill/>
            <a:miter lim="800000"/>
            <a:headEnd/>
            <a:tailEnd/>
          </a:ln>
          <a:effectLst/>
        </p:spPr>
        <p:txBody>
          <a:bodyPr wrap="none">
            <a:prstTxWarp prst="textNoShape">
              <a:avLst/>
            </a:prstTxWarp>
            <a:spAutoFit/>
          </a:bodyPr>
          <a:lstStyle/>
          <a:p>
            <a:pPr algn="ctr"/>
            <a:r>
              <a:rPr lang="en-US" b="1" dirty="0"/>
              <a:t>M</a:t>
            </a:r>
          </a:p>
        </p:txBody>
      </p:sp>
      <p:sp>
        <p:nvSpPr>
          <p:cNvPr id="44054" name="Text Box 22"/>
          <p:cNvSpPr txBox="1">
            <a:spLocks noChangeArrowheads="1"/>
          </p:cNvSpPr>
          <p:nvPr/>
        </p:nvSpPr>
        <p:spPr bwMode="auto">
          <a:xfrm>
            <a:off x="7240588" y="2554288"/>
            <a:ext cx="311150" cy="366712"/>
          </a:xfrm>
          <a:prstGeom prst="rect">
            <a:avLst/>
          </a:prstGeom>
          <a:solidFill>
            <a:schemeClr val="bg1"/>
          </a:solidFill>
          <a:ln w="12700">
            <a:noFill/>
            <a:miter lim="800000"/>
            <a:headEnd/>
            <a:tailEnd/>
          </a:ln>
          <a:effectLst/>
        </p:spPr>
        <p:txBody>
          <a:bodyPr wrap="none">
            <a:prstTxWarp prst="textNoShape">
              <a:avLst/>
            </a:prstTxWarp>
            <a:spAutoFit/>
          </a:bodyPr>
          <a:lstStyle/>
          <a:p>
            <a:pPr algn="ctr"/>
            <a:r>
              <a:rPr lang="en-US" b="1"/>
              <a:t>L</a:t>
            </a:r>
          </a:p>
        </p:txBody>
      </p:sp>
    </p:spTree>
    <p:extLst>
      <p:ext uri="{BB962C8B-B14F-4D97-AF65-F5344CB8AC3E}">
        <p14:creationId xmlns:p14="http://schemas.microsoft.com/office/powerpoint/2010/main" xmlns="" val="3170199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1246"/>
          <a:stretch/>
        </p:blipFill>
        <p:spPr>
          <a:xfrm>
            <a:off x="1231901" y="1381760"/>
            <a:ext cx="7420968" cy="4704081"/>
          </a:xfrm>
          <a:prstGeom prst="rect">
            <a:avLst/>
          </a:prstGeom>
        </p:spPr>
      </p:pic>
      <p:sp>
        <p:nvSpPr>
          <p:cNvPr id="95235" name="Text Box 3"/>
          <p:cNvSpPr txBox="1">
            <a:spLocks noChangeArrowheads="1"/>
          </p:cNvSpPr>
          <p:nvPr/>
        </p:nvSpPr>
        <p:spPr bwMode="auto">
          <a:xfrm>
            <a:off x="2590800" y="242888"/>
            <a:ext cx="3870910" cy="523220"/>
          </a:xfrm>
          <a:prstGeom prst="rect">
            <a:avLst/>
          </a:prstGeom>
          <a:noFill/>
          <a:ln w="9525">
            <a:noFill/>
            <a:miter lim="800000"/>
            <a:headEnd/>
            <a:tailEnd/>
          </a:ln>
          <a:effectLst/>
        </p:spPr>
        <p:txBody>
          <a:bodyPr wrap="none">
            <a:spAutoFit/>
          </a:bodyPr>
          <a:lstStyle/>
          <a:p>
            <a:pPr>
              <a:defRPr/>
            </a:pPr>
            <a:r>
              <a:rPr lang="en-US" sz="2800" i="1" u="sng" dirty="0">
                <a:effectLst>
                  <a:outerShdw blurRad="38100" dist="38100" dir="2700000" algn="tl">
                    <a:srgbClr val="C0C0C0"/>
                  </a:outerShdw>
                </a:effectLst>
              </a:rPr>
              <a:t>LCD under a Magnifier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5"/>
          <p:cNvSpPr txBox="1">
            <a:spLocks noChangeArrowheads="1"/>
          </p:cNvSpPr>
          <p:nvPr/>
        </p:nvSpPr>
        <p:spPr bwMode="auto">
          <a:xfrm>
            <a:off x="1428750" y="508000"/>
            <a:ext cx="5657850" cy="461963"/>
          </a:xfrm>
          <a:prstGeom prst="rect">
            <a:avLst/>
          </a:prstGeom>
          <a:noFill/>
          <a:ln w="9525">
            <a:noFill/>
            <a:miter lim="800000"/>
            <a:headEnd/>
            <a:tailEnd/>
          </a:ln>
        </p:spPr>
        <p:txBody>
          <a:bodyPr wrap="none">
            <a:prstTxWarp prst="textNoShape">
              <a:avLst/>
            </a:prstTxWarp>
            <a:spAutoFit/>
          </a:bodyPr>
          <a:lstStyle/>
          <a:p>
            <a:r>
              <a:rPr lang="en-US" sz="2400" i="1" u="sng" dirty="0"/>
              <a:t>Polymer Dispersed LCDs – Privacy Glass</a:t>
            </a:r>
          </a:p>
        </p:txBody>
      </p:sp>
      <p:sp>
        <p:nvSpPr>
          <p:cNvPr id="7" name="Text Box 35"/>
          <p:cNvSpPr txBox="1">
            <a:spLocks noChangeArrowheads="1"/>
          </p:cNvSpPr>
          <p:nvPr/>
        </p:nvSpPr>
        <p:spPr bwMode="auto">
          <a:xfrm>
            <a:off x="3153817" y="5331010"/>
            <a:ext cx="524345" cy="253916"/>
          </a:xfrm>
          <a:prstGeom prst="rect">
            <a:avLst/>
          </a:prstGeom>
          <a:noFill/>
          <a:ln w="9525">
            <a:noFill/>
            <a:miter lim="800000"/>
            <a:headEnd/>
            <a:tailEnd/>
          </a:ln>
        </p:spPr>
        <p:txBody>
          <a:bodyPr wrap="square">
            <a:spAutoFit/>
          </a:bodyPr>
          <a:lstStyle/>
          <a:p>
            <a:pPr algn="ctr">
              <a:lnSpc>
                <a:spcPct val="85000"/>
              </a:lnSpc>
            </a:pPr>
            <a:r>
              <a:rPr lang="en-US" sz="1200" b="1" dirty="0" smtClean="0"/>
              <a:t>ON</a:t>
            </a:r>
            <a:endParaRPr lang="en-US" sz="1200" b="1" dirty="0"/>
          </a:p>
        </p:txBody>
      </p:sp>
      <p:sp>
        <p:nvSpPr>
          <p:cNvPr id="8" name="Text Box 35"/>
          <p:cNvSpPr txBox="1">
            <a:spLocks noChangeArrowheads="1"/>
          </p:cNvSpPr>
          <p:nvPr/>
        </p:nvSpPr>
        <p:spPr bwMode="auto">
          <a:xfrm>
            <a:off x="1369138" y="3750234"/>
            <a:ext cx="626235" cy="253916"/>
          </a:xfrm>
          <a:prstGeom prst="rect">
            <a:avLst/>
          </a:prstGeom>
          <a:noFill/>
          <a:ln w="9525">
            <a:noFill/>
            <a:miter lim="800000"/>
            <a:headEnd/>
            <a:tailEnd/>
          </a:ln>
        </p:spPr>
        <p:txBody>
          <a:bodyPr wrap="square">
            <a:spAutoFit/>
          </a:bodyPr>
          <a:lstStyle/>
          <a:p>
            <a:pPr algn="ctr">
              <a:lnSpc>
                <a:spcPct val="85000"/>
              </a:lnSpc>
            </a:pPr>
            <a:r>
              <a:rPr lang="en-US" sz="1200" b="1" dirty="0" smtClean="0"/>
              <a:t>OFF</a:t>
            </a:r>
            <a:endParaRPr lang="en-US" sz="1200" b="1" dirty="0"/>
          </a:p>
        </p:txBody>
      </p:sp>
      <p:sp>
        <p:nvSpPr>
          <p:cNvPr id="9" name="Text Box 35"/>
          <p:cNvSpPr txBox="1">
            <a:spLocks noChangeArrowheads="1"/>
          </p:cNvSpPr>
          <p:nvPr/>
        </p:nvSpPr>
        <p:spPr bwMode="auto">
          <a:xfrm>
            <a:off x="1198283" y="2178507"/>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10" name="Text Box 35"/>
          <p:cNvSpPr txBox="1">
            <a:spLocks noChangeArrowheads="1"/>
          </p:cNvSpPr>
          <p:nvPr/>
        </p:nvSpPr>
        <p:spPr bwMode="auto">
          <a:xfrm>
            <a:off x="1875514" y="2254707"/>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11" name="Text Box 35"/>
          <p:cNvSpPr txBox="1">
            <a:spLocks noChangeArrowheads="1"/>
          </p:cNvSpPr>
          <p:nvPr/>
        </p:nvSpPr>
        <p:spPr bwMode="auto">
          <a:xfrm>
            <a:off x="2845152" y="2292723"/>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12" name="Text Box 35"/>
          <p:cNvSpPr txBox="1">
            <a:spLocks noChangeArrowheads="1"/>
          </p:cNvSpPr>
          <p:nvPr/>
        </p:nvSpPr>
        <p:spPr bwMode="auto">
          <a:xfrm>
            <a:off x="3560483" y="2292723"/>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13" name="Text Box 35"/>
          <p:cNvSpPr txBox="1">
            <a:spLocks noChangeArrowheads="1"/>
          </p:cNvSpPr>
          <p:nvPr/>
        </p:nvSpPr>
        <p:spPr bwMode="auto">
          <a:xfrm>
            <a:off x="868838" y="1925917"/>
            <a:ext cx="1109121" cy="463973"/>
          </a:xfrm>
          <a:prstGeom prst="rect">
            <a:avLst/>
          </a:prstGeom>
          <a:noFill/>
          <a:ln w="9525">
            <a:noFill/>
            <a:miter lim="800000"/>
            <a:headEnd/>
            <a:tailEnd/>
          </a:ln>
        </p:spPr>
        <p:txBody>
          <a:bodyPr wrap="square">
            <a:spAutoFit/>
          </a:bodyPr>
          <a:lstStyle/>
          <a:p>
            <a:pPr algn="ctr">
              <a:lnSpc>
                <a:spcPct val="85000"/>
              </a:lnSpc>
            </a:pPr>
            <a:r>
              <a:rPr lang="en-US" sz="1400" b="1" dirty="0"/>
              <a:t>s</a:t>
            </a:r>
            <a:r>
              <a:rPr lang="en-US" sz="1400" b="1" dirty="0" smtClean="0"/>
              <a:t>uspension</a:t>
            </a:r>
          </a:p>
          <a:p>
            <a:pPr algn="ctr">
              <a:lnSpc>
                <a:spcPct val="85000"/>
              </a:lnSpc>
            </a:pPr>
            <a:r>
              <a:rPr lang="en-US" sz="1400" b="1" dirty="0" smtClean="0"/>
              <a:t>liquid</a:t>
            </a:r>
            <a:endParaRPr lang="en-US" sz="1400" b="1" dirty="0"/>
          </a:p>
        </p:txBody>
      </p:sp>
      <p:sp>
        <p:nvSpPr>
          <p:cNvPr id="14" name="Text Box 35"/>
          <p:cNvSpPr txBox="1">
            <a:spLocks noChangeArrowheads="1"/>
          </p:cNvSpPr>
          <p:nvPr/>
        </p:nvSpPr>
        <p:spPr bwMode="auto">
          <a:xfrm>
            <a:off x="1804158" y="1961081"/>
            <a:ext cx="1097417" cy="463973"/>
          </a:xfrm>
          <a:prstGeom prst="rect">
            <a:avLst/>
          </a:prstGeom>
          <a:noFill/>
          <a:ln w="9525">
            <a:noFill/>
            <a:miter lim="800000"/>
            <a:headEnd/>
            <a:tailEnd/>
          </a:ln>
        </p:spPr>
        <p:txBody>
          <a:bodyPr wrap="square">
            <a:spAutoFit/>
          </a:bodyPr>
          <a:lstStyle/>
          <a:p>
            <a:pPr algn="ctr">
              <a:lnSpc>
                <a:spcPct val="85000"/>
              </a:lnSpc>
            </a:pPr>
            <a:r>
              <a:rPr lang="en-US" sz="1400" b="1" dirty="0" smtClean="0"/>
              <a:t>Suspended</a:t>
            </a:r>
          </a:p>
          <a:p>
            <a:pPr algn="ctr">
              <a:lnSpc>
                <a:spcPct val="85000"/>
              </a:lnSpc>
            </a:pPr>
            <a:r>
              <a:rPr lang="en-US" sz="1400" b="1" dirty="0" smtClean="0"/>
              <a:t>particle</a:t>
            </a:r>
            <a:endParaRPr lang="en-US" sz="1400" b="1" dirty="0"/>
          </a:p>
        </p:txBody>
      </p:sp>
      <p:sp>
        <p:nvSpPr>
          <p:cNvPr id="15" name="Text Box 35"/>
          <p:cNvSpPr txBox="1">
            <a:spLocks noChangeArrowheads="1"/>
          </p:cNvSpPr>
          <p:nvPr/>
        </p:nvSpPr>
        <p:spPr bwMode="auto">
          <a:xfrm rot="16200000">
            <a:off x="51063" y="2286001"/>
            <a:ext cx="1108910" cy="463973"/>
          </a:xfrm>
          <a:prstGeom prst="rect">
            <a:avLst/>
          </a:prstGeom>
          <a:noFill/>
          <a:ln w="9525">
            <a:noFill/>
            <a:miter lim="800000"/>
            <a:headEnd/>
            <a:tailEnd/>
          </a:ln>
        </p:spPr>
        <p:txBody>
          <a:bodyPr wrap="none">
            <a:spAutoFit/>
          </a:bodyPr>
          <a:lstStyle/>
          <a:p>
            <a:pPr algn="ctr">
              <a:lnSpc>
                <a:spcPct val="85000"/>
              </a:lnSpc>
            </a:pPr>
            <a:r>
              <a:rPr lang="en-US" sz="1400" b="1" dirty="0"/>
              <a:t>c</a:t>
            </a:r>
            <a:r>
              <a:rPr lang="en-US" sz="1400" b="1" dirty="0" smtClean="0"/>
              <a:t>onductive </a:t>
            </a:r>
          </a:p>
          <a:p>
            <a:pPr algn="ctr">
              <a:lnSpc>
                <a:spcPct val="85000"/>
              </a:lnSpc>
            </a:pPr>
            <a:r>
              <a:rPr lang="en-US" sz="1400" b="1" dirty="0" smtClean="0"/>
              <a:t>coating</a:t>
            </a:r>
            <a:endParaRPr lang="en-US" sz="1400" b="1" dirty="0"/>
          </a:p>
        </p:txBody>
      </p:sp>
      <p:pic>
        <p:nvPicPr>
          <p:cNvPr id="3" name="Picture 2"/>
          <p:cNvPicPr>
            <a:picLocks noChangeAspect="1"/>
          </p:cNvPicPr>
          <p:nvPr/>
        </p:nvPicPr>
        <p:blipFill>
          <a:blip r:embed="rId2" cstate="print"/>
          <a:stretch>
            <a:fillRect/>
          </a:stretch>
        </p:blipFill>
        <p:spPr>
          <a:xfrm>
            <a:off x="722553" y="2411786"/>
            <a:ext cx="3472927" cy="2727978"/>
          </a:xfrm>
          <a:prstGeom prst="rect">
            <a:avLst/>
          </a:prstGeom>
        </p:spPr>
      </p:pic>
      <p:sp>
        <p:nvSpPr>
          <p:cNvPr id="2" name="Rectangle 1"/>
          <p:cNvSpPr/>
          <p:nvPr/>
        </p:nvSpPr>
        <p:spPr>
          <a:xfrm>
            <a:off x="4572000" y="1747091"/>
            <a:ext cx="4572000" cy="400110"/>
          </a:xfrm>
          <a:prstGeom prst="rect">
            <a:avLst/>
          </a:prstGeom>
        </p:spPr>
        <p:txBody>
          <a:bodyPr>
            <a:spAutoFit/>
          </a:bodyPr>
          <a:lstStyle/>
          <a:p>
            <a:r>
              <a:rPr lang="en-US" sz="1000" dirty="0" smtClean="0"/>
              <a:t>Image by University of Michigan MSIS </a:t>
            </a:r>
            <a:r>
              <a:rPr lang="en-US" sz="1000" dirty="0" smtClean="0">
                <a:hlinkClick r:id="rId3"/>
              </a:rPr>
              <a:t>http</a:t>
            </a:r>
            <a:r>
              <a:rPr lang="en-US" sz="1000" dirty="0">
                <a:hlinkClick r:id="rId3"/>
              </a:rPr>
              <a:t>://www.flickr.com/photos/umich-msis/6443313259</a:t>
            </a:r>
            <a:r>
              <a:rPr lang="en-US" sz="1000" dirty="0" smtClean="0">
                <a:hlinkClick r:id="rId3"/>
              </a:rPr>
              <a:t>/</a:t>
            </a:r>
            <a:r>
              <a:rPr lang="en-US" sz="1000" dirty="0" smtClean="0"/>
              <a:t> on </a:t>
            </a:r>
            <a:r>
              <a:rPr lang="en-US" sz="1000" dirty="0" err="1" smtClean="0"/>
              <a:t>flickr</a:t>
            </a:r>
            <a:endParaRPr lang="en-US" sz="1000" dirty="0"/>
          </a:p>
        </p:txBody>
      </p:sp>
      <p:pic>
        <p:nvPicPr>
          <p:cNvPr id="4" name="Picture 3"/>
          <p:cNvPicPr>
            <a:picLocks noChangeAspect="1"/>
          </p:cNvPicPr>
          <p:nvPr/>
        </p:nvPicPr>
        <p:blipFill>
          <a:blip r:embed="rId4" cstate="print"/>
          <a:stretch>
            <a:fillRect/>
          </a:stretch>
        </p:blipFill>
        <p:spPr>
          <a:xfrm>
            <a:off x="4747559" y="2240429"/>
            <a:ext cx="3862294" cy="2896721"/>
          </a:xfrm>
          <a:prstGeom prst="rect">
            <a:avLst/>
          </a:prstGeom>
        </p:spPr>
      </p:pic>
      <p:sp>
        <p:nvSpPr>
          <p:cNvPr id="17" name="Text Box 6"/>
          <p:cNvSpPr txBox="1">
            <a:spLocks noChangeArrowheads="1"/>
          </p:cNvSpPr>
          <p:nvPr/>
        </p:nvSpPr>
        <p:spPr bwMode="auto">
          <a:xfrm>
            <a:off x="4562288" y="5222568"/>
            <a:ext cx="4581712" cy="954107"/>
          </a:xfrm>
          <a:prstGeom prst="rect">
            <a:avLst/>
          </a:prstGeom>
          <a:noFill/>
          <a:ln w="9525">
            <a:noFill/>
            <a:miter lim="800000"/>
            <a:headEnd/>
            <a:tailEnd/>
          </a:ln>
        </p:spPr>
        <p:txBody>
          <a:bodyPr wrap="square">
            <a:spAutoFit/>
          </a:bodyPr>
          <a:lstStyle/>
          <a:p>
            <a:pPr marL="228600" indent="-228600">
              <a:buFontTx/>
              <a:buChar char="•"/>
            </a:pPr>
            <a:r>
              <a:rPr lang="en-US" sz="1400" dirty="0" smtClean="0"/>
              <a:t>A standard meeting room with some privacy protection</a:t>
            </a:r>
            <a:endParaRPr lang="en-US" sz="1400" dirty="0"/>
          </a:p>
          <a:p>
            <a:pPr marL="228600" indent="-228600">
              <a:buFontTx/>
              <a:buChar char="•"/>
            </a:pPr>
            <a:r>
              <a:rPr lang="en-US" sz="1400" dirty="0" smtClean="0"/>
              <a:t>Polymer dispersed LCDs allow for changeable transparency</a:t>
            </a:r>
            <a:endParaRPr lang="en-US" sz="1400" dirty="0"/>
          </a:p>
        </p:txBody>
      </p:sp>
      <p:sp>
        <p:nvSpPr>
          <p:cNvPr id="16" name="Text Box 35"/>
          <p:cNvSpPr txBox="1">
            <a:spLocks noChangeArrowheads="1"/>
          </p:cNvSpPr>
          <p:nvPr/>
        </p:nvSpPr>
        <p:spPr bwMode="auto">
          <a:xfrm>
            <a:off x="1468452" y="5438586"/>
            <a:ext cx="524345" cy="253916"/>
          </a:xfrm>
          <a:prstGeom prst="rect">
            <a:avLst/>
          </a:prstGeom>
          <a:noFill/>
          <a:ln w="9525">
            <a:noFill/>
            <a:miter lim="800000"/>
            <a:headEnd/>
            <a:tailEnd/>
          </a:ln>
        </p:spPr>
        <p:txBody>
          <a:bodyPr wrap="square">
            <a:spAutoFit/>
          </a:bodyPr>
          <a:lstStyle/>
          <a:p>
            <a:pPr algn="ctr">
              <a:lnSpc>
                <a:spcPct val="85000"/>
              </a:lnSpc>
            </a:pPr>
            <a:r>
              <a:rPr lang="en-US" sz="1200" b="1" dirty="0" smtClean="0"/>
              <a:t>OFF</a:t>
            </a:r>
            <a:endParaRPr lang="en-US" sz="12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1460502" y="4087587"/>
            <a:ext cx="1387927" cy="2488355"/>
          </a:xfrm>
          <a:prstGeom prst="rect">
            <a:avLst/>
          </a:prstGeom>
        </p:spPr>
      </p:pic>
      <p:sp>
        <p:nvSpPr>
          <p:cNvPr id="37892" name="Text Box 4"/>
          <p:cNvSpPr txBox="1">
            <a:spLocks noChangeArrowheads="1"/>
          </p:cNvSpPr>
          <p:nvPr/>
        </p:nvSpPr>
        <p:spPr bwMode="auto">
          <a:xfrm>
            <a:off x="3962400" y="228600"/>
            <a:ext cx="4968875" cy="3785652"/>
          </a:xfrm>
          <a:prstGeom prst="rect">
            <a:avLst/>
          </a:prstGeom>
          <a:noFill/>
          <a:ln w="9525">
            <a:noFill/>
            <a:miter lim="800000"/>
            <a:headEnd/>
            <a:tailEnd/>
          </a:ln>
        </p:spPr>
        <p:txBody>
          <a:bodyPr>
            <a:prstTxWarp prst="textNoShape">
              <a:avLst/>
            </a:prstTxWarp>
            <a:spAutoFit/>
          </a:bodyPr>
          <a:lstStyle/>
          <a:p>
            <a:pPr algn="ctr"/>
            <a:r>
              <a:rPr lang="en-US" sz="1600" dirty="0"/>
              <a:t>When switched “OFF” and </a:t>
            </a:r>
            <a:r>
              <a:rPr lang="en-US" sz="1600" dirty="0" err="1"/>
              <a:t>electrochromic</a:t>
            </a:r>
            <a:r>
              <a:rPr lang="en-US" sz="1600" dirty="0"/>
              <a:t> window remains transparent</a:t>
            </a:r>
            <a:r>
              <a:rPr lang="en-US" sz="1600" dirty="0" smtClean="0"/>
              <a:t>.</a:t>
            </a:r>
            <a:endParaRPr lang="en-US" sz="1600" dirty="0"/>
          </a:p>
          <a:p>
            <a:pPr algn="ctr"/>
            <a:r>
              <a:rPr lang="en-US" sz="1600" dirty="0"/>
              <a:t>When switched “ON” voltage drives the ions from the ion storage layer, through the ion conducting layer and into the </a:t>
            </a:r>
            <a:r>
              <a:rPr lang="en-US" sz="1600" dirty="0" err="1"/>
              <a:t>electrochromic</a:t>
            </a:r>
            <a:r>
              <a:rPr lang="en-US" sz="1600" dirty="0"/>
              <a:t> layer. O</a:t>
            </a:r>
            <a:r>
              <a:rPr lang="en-US" sz="1600" b="1" dirty="0"/>
              <a:t>xidation reaction</a:t>
            </a:r>
            <a:r>
              <a:rPr lang="en-US" sz="1600" dirty="0"/>
              <a:t> -- a reaction in which molecules in a compound lose an electron changes the dielectric properties of the </a:t>
            </a:r>
            <a:r>
              <a:rPr lang="en-US" sz="1600" dirty="0" err="1"/>
              <a:t>electrochromic</a:t>
            </a:r>
            <a:r>
              <a:rPr lang="en-US" sz="1600" dirty="0"/>
              <a:t> layer, which now absorbs the incident light, are what allow it to change from opaque to transparent. It's these ions that allow it to absorb light. By shutting off the voltage, the ions are driven out of the </a:t>
            </a:r>
            <a:r>
              <a:rPr lang="en-US" sz="1600" dirty="0" err="1"/>
              <a:t>electrochromic</a:t>
            </a:r>
            <a:r>
              <a:rPr lang="en-US" sz="1600" dirty="0"/>
              <a:t> layers and into the ion storage layer. When the ions leave the </a:t>
            </a:r>
            <a:r>
              <a:rPr lang="en-US" sz="1600" dirty="0" err="1"/>
              <a:t>electrochromic</a:t>
            </a:r>
            <a:r>
              <a:rPr lang="en-US" sz="1600" dirty="0"/>
              <a:t> layer, the window regains its transparency. </a:t>
            </a:r>
          </a:p>
        </p:txBody>
      </p:sp>
      <p:sp>
        <p:nvSpPr>
          <p:cNvPr id="37894" name="Text Box 6"/>
          <p:cNvSpPr txBox="1">
            <a:spLocks noChangeArrowheads="1"/>
          </p:cNvSpPr>
          <p:nvPr/>
        </p:nvSpPr>
        <p:spPr bwMode="auto">
          <a:xfrm>
            <a:off x="4419600" y="6096000"/>
            <a:ext cx="4046537" cy="581025"/>
          </a:xfrm>
          <a:prstGeom prst="rect">
            <a:avLst/>
          </a:prstGeom>
          <a:noFill/>
          <a:ln w="9525">
            <a:noFill/>
            <a:miter lim="800000"/>
            <a:headEnd/>
            <a:tailEnd/>
          </a:ln>
        </p:spPr>
        <p:txBody>
          <a:bodyPr wrap="none">
            <a:prstTxWarp prst="textNoShape">
              <a:avLst/>
            </a:prstTxWarp>
            <a:spAutoFit/>
          </a:bodyPr>
          <a:lstStyle/>
          <a:p>
            <a:pPr algn="ctr"/>
            <a:r>
              <a:rPr lang="en-US" sz="1600" dirty="0"/>
              <a:t>A rear view mirror with an </a:t>
            </a:r>
            <a:r>
              <a:rPr lang="en-US" sz="1600" dirty="0" err="1"/>
              <a:t>electrochromic</a:t>
            </a:r>
            <a:r>
              <a:rPr lang="en-US" sz="1600" dirty="0"/>
              <a:t/>
            </a:r>
            <a:br>
              <a:rPr lang="en-US" sz="1600" dirty="0"/>
            </a:br>
            <a:r>
              <a:rPr lang="en-US" sz="1600" dirty="0"/>
              <a:t>layer for dimming during night time use</a:t>
            </a:r>
          </a:p>
        </p:txBody>
      </p:sp>
      <p:sp>
        <p:nvSpPr>
          <p:cNvPr id="37895" name="Text Box 7"/>
          <p:cNvSpPr txBox="1">
            <a:spLocks noChangeArrowheads="1"/>
          </p:cNvSpPr>
          <p:nvPr/>
        </p:nvSpPr>
        <p:spPr bwMode="auto">
          <a:xfrm>
            <a:off x="228600" y="76200"/>
            <a:ext cx="4876800" cy="1006475"/>
          </a:xfrm>
          <a:prstGeom prst="rect">
            <a:avLst/>
          </a:prstGeom>
          <a:noFill/>
          <a:ln w="9525">
            <a:noFill/>
            <a:miter lim="800000"/>
            <a:headEnd/>
            <a:tailEnd/>
          </a:ln>
        </p:spPr>
        <p:txBody>
          <a:bodyPr>
            <a:prstTxWarp prst="textNoShape">
              <a:avLst/>
            </a:prstTxWarp>
            <a:spAutoFit/>
          </a:bodyPr>
          <a:lstStyle/>
          <a:p>
            <a:r>
              <a:rPr lang="en-US" sz="2400" i="1" u="sng" dirty="0" err="1"/>
              <a:t>Electrochromic</a:t>
            </a:r>
            <a:r>
              <a:rPr lang="en-US" sz="2400" i="1" u="sng" dirty="0"/>
              <a:t> Windows</a:t>
            </a:r>
          </a:p>
          <a:p>
            <a:r>
              <a:rPr lang="en-US" i="1" dirty="0"/>
              <a:t>- </a:t>
            </a:r>
            <a:r>
              <a:rPr lang="en-US" i="1" dirty="0" smtClean="0"/>
              <a:t>Shift  of </a:t>
            </a:r>
            <a:r>
              <a:rPr lang="en-US" i="1" dirty="0"/>
              <a:t>the Lorentz Oscillator</a:t>
            </a:r>
          </a:p>
          <a:p>
            <a:r>
              <a:rPr lang="en-US" i="1" dirty="0"/>
              <a:t>- change Optical Absorption</a:t>
            </a:r>
            <a:endParaRPr lang="el-GR" i="1" dirty="0"/>
          </a:p>
        </p:txBody>
      </p:sp>
      <p:pic>
        <p:nvPicPr>
          <p:cNvPr id="2" name="Picture 1"/>
          <p:cNvPicPr>
            <a:picLocks noChangeAspect="1"/>
          </p:cNvPicPr>
          <p:nvPr/>
        </p:nvPicPr>
        <p:blipFill rotWithShape="1">
          <a:blip r:embed="rId3" cstate="print"/>
          <a:srcRect b="13"/>
          <a:stretch/>
        </p:blipFill>
        <p:spPr>
          <a:xfrm>
            <a:off x="4800600" y="4038600"/>
            <a:ext cx="3203696" cy="2105440"/>
          </a:xfrm>
          <a:prstGeom prst="rect">
            <a:avLst/>
          </a:prstGeom>
        </p:spPr>
      </p:pic>
      <p:sp>
        <p:nvSpPr>
          <p:cNvPr id="9" name="Rectangle 3"/>
          <p:cNvSpPr>
            <a:spLocks noChangeArrowheads="1"/>
          </p:cNvSpPr>
          <p:nvPr/>
        </p:nvSpPr>
        <p:spPr bwMode="auto">
          <a:xfrm rot="16200000">
            <a:off x="7096899" y="4714101"/>
            <a:ext cx="2362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000" dirty="0"/>
              <a:t>Image </a:t>
            </a:r>
            <a:r>
              <a:rPr lang="en-US" sz="1000" dirty="0" smtClean="0"/>
              <a:t>by </a:t>
            </a:r>
            <a:r>
              <a:rPr lang="en-US" sz="1000" dirty="0" err="1" smtClean="0"/>
              <a:t>Bitboy</a:t>
            </a:r>
            <a:r>
              <a:rPr lang="en-US" sz="1000" dirty="0" smtClean="0"/>
              <a:t>  </a:t>
            </a:r>
            <a:r>
              <a:rPr lang="en-US" sz="1000" dirty="0">
                <a:hlinkClick r:id="rId4"/>
              </a:rPr>
              <a:t>http://www.flickr.com/photos/bitboy/2388546266/</a:t>
            </a:r>
            <a:r>
              <a:rPr lang="en-US" sz="1000" dirty="0"/>
              <a:t>/</a:t>
            </a:r>
            <a:r>
              <a:rPr lang="en-US" sz="1000" dirty="0" smtClean="0"/>
              <a:t> on </a:t>
            </a:r>
            <a:r>
              <a:rPr lang="en-US" sz="1000" dirty="0" err="1" smtClean="0"/>
              <a:t>flickr</a:t>
            </a:r>
            <a:endParaRPr lang="en-US" sz="1000" dirty="0"/>
          </a:p>
        </p:txBody>
      </p:sp>
      <p:sp>
        <p:nvSpPr>
          <p:cNvPr id="11" name="Text Box 35"/>
          <p:cNvSpPr txBox="1">
            <a:spLocks noChangeArrowheads="1"/>
          </p:cNvSpPr>
          <p:nvPr/>
        </p:nvSpPr>
        <p:spPr bwMode="auto">
          <a:xfrm>
            <a:off x="2743200" y="1349455"/>
            <a:ext cx="1096061" cy="357790"/>
          </a:xfrm>
          <a:prstGeom prst="rect">
            <a:avLst/>
          </a:prstGeom>
          <a:noFill/>
          <a:ln w="9525">
            <a:noFill/>
            <a:miter lim="800000"/>
            <a:headEnd/>
            <a:tailEnd/>
          </a:ln>
        </p:spPr>
        <p:txBody>
          <a:bodyPr wrap="none">
            <a:spAutoFit/>
          </a:bodyPr>
          <a:lstStyle/>
          <a:p>
            <a:pPr>
              <a:lnSpc>
                <a:spcPct val="85000"/>
              </a:lnSpc>
            </a:pPr>
            <a:r>
              <a:rPr lang="en-US" sz="1000" b="1" dirty="0" err="1" smtClean="0"/>
              <a:t>Electrochromic</a:t>
            </a:r>
            <a:endParaRPr lang="en-US" sz="1000" b="1" dirty="0" smtClean="0"/>
          </a:p>
          <a:p>
            <a:pPr>
              <a:lnSpc>
                <a:spcPct val="85000"/>
              </a:lnSpc>
            </a:pPr>
            <a:r>
              <a:rPr lang="en-US" sz="1000" b="1" dirty="0" smtClean="0"/>
              <a:t>layer</a:t>
            </a:r>
            <a:endParaRPr lang="en-US" sz="1000" b="1" dirty="0"/>
          </a:p>
        </p:txBody>
      </p:sp>
      <p:sp>
        <p:nvSpPr>
          <p:cNvPr id="12" name="Text Box 35"/>
          <p:cNvSpPr txBox="1">
            <a:spLocks noChangeArrowheads="1"/>
          </p:cNvSpPr>
          <p:nvPr/>
        </p:nvSpPr>
        <p:spPr bwMode="auto">
          <a:xfrm>
            <a:off x="1600200" y="1066800"/>
            <a:ext cx="1069524" cy="357790"/>
          </a:xfrm>
          <a:prstGeom prst="rect">
            <a:avLst/>
          </a:prstGeom>
          <a:noFill/>
          <a:ln w="9525">
            <a:noFill/>
            <a:miter lim="800000"/>
            <a:headEnd/>
            <a:tailEnd/>
          </a:ln>
        </p:spPr>
        <p:txBody>
          <a:bodyPr wrap="none">
            <a:spAutoFit/>
          </a:bodyPr>
          <a:lstStyle/>
          <a:p>
            <a:pPr algn="ctr">
              <a:lnSpc>
                <a:spcPct val="85000"/>
              </a:lnSpc>
            </a:pPr>
            <a:r>
              <a:rPr lang="en-US" sz="1000" b="1" dirty="0" smtClean="0"/>
              <a:t>Ion conductor/</a:t>
            </a:r>
          </a:p>
          <a:p>
            <a:pPr algn="ctr">
              <a:lnSpc>
                <a:spcPct val="85000"/>
              </a:lnSpc>
            </a:pPr>
            <a:r>
              <a:rPr lang="en-US" sz="1000" b="1" dirty="0" smtClean="0"/>
              <a:t>Electrolyte</a:t>
            </a:r>
            <a:endParaRPr lang="en-US" sz="1000" b="1" dirty="0"/>
          </a:p>
        </p:txBody>
      </p:sp>
      <p:sp>
        <p:nvSpPr>
          <p:cNvPr id="13" name="Text Box 35"/>
          <p:cNvSpPr txBox="1">
            <a:spLocks noChangeArrowheads="1"/>
          </p:cNvSpPr>
          <p:nvPr/>
        </p:nvSpPr>
        <p:spPr bwMode="auto">
          <a:xfrm>
            <a:off x="586571" y="1237342"/>
            <a:ext cx="843087" cy="226985"/>
          </a:xfrm>
          <a:prstGeom prst="rect">
            <a:avLst/>
          </a:prstGeom>
          <a:noFill/>
          <a:ln w="9525">
            <a:noFill/>
            <a:miter lim="800000"/>
            <a:headEnd/>
            <a:tailEnd/>
          </a:ln>
        </p:spPr>
        <p:txBody>
          <a:bodyPr wrap="none">
            <a:spAutoFit/>
          </a:bodyPr>
          <a:lstStyle/>
          <a:p>
            <a:pPr>
              <a:lnSpc>
                <a:spcPct val="85000"/>
              </a:lnSpc>
            </a:pPr>
            <a:r>
              <a:rPr lang="en-US" sz="1000" b="1" dirty="0" smtClean="0"/>
              <a:t>Ion storage</a:t>
            </a:r>
            <a:endParaRPr lang="en-US" sz="1000" b="1" dirty="0"/>
          </a:p>
        </p:txBody>
      </p:sp>
      <p:sp>
        <p:nvSpPr>
          <p:cNvPr id="14" name="Text Box 35"/>
          <p:cNvSpPr txBox="1">
            <a:spLocks noChangeArrowheads="1"/>
          </p:cNvSpPr>
          <p:nvPr/>
        </p:nvSpPr>
        <p:spPr bwMode="auto">
          <a:xfrm>
            <a:off x="457200" y="1376847"/>
            <a:ext cx="805454" cy="226985"/>
          </a:xfrm>
          <a:prstGeom prst="rect">
            <a:avLst/>
          </a:prstGeom>
          <a:noFill/>
          <a:ln w="9525">
            <a:noFill/>
            <a:miter lim="800000"/>
            <a:headEnd/>
            <a:tailEnd/>
          </a:ln>
        </p:spPr>
        <p:txBody>
          <a:bodyPr wrap="none">
            <a:spAutoFit/>
          </a:bodyPr>
          <a:lstStyle/>
          <a:p>
            <a:pPr>
              <a:lnSpc>
                <a:spcPct val="85000"/>
              </a:lnSpc>
            </a:pPr>
            <a:r>
              <a:rPr lang="en-US" sz="1000" b="1" dirty="0" smtClean="0"/>
              <a:t>Conductor</a:t>
            </a:r>
            <a:endParaRPr lang="en-US" sz="1000" b="1" dirty="0"/>
          </a:p>
        </p:txBody>
      </p:sp>
      <p:sp>
        <p:nvSpPr>
          <p:cNvPr id="17" name="Text Box 35"/>
          <p:cNvSpPr txBox="1">
            <a:spLocks noChangeArrowheads="1"/>
          </p:cNvSpPr>
          <p:nvPr/>
        </p:nvSpPr>
        <p:spPr bwMode="auto">
          <a:xfrm>
            <a:off x="1542142" y="3911606"/>
            <a:ext cx="1254608" cy="226985"/>
          </a:xfrm>
          <a:prstGeom prst="rect">
            <a:avLst/>
          </a:prstGeom>
          <a:noFill/>
          <a:ln w="9525">
            <a:noFill/>
            <a:miter lim="800000"/>
            <a:headEnd/>
            <a:tailEnd/>
          </a:ln>
        </p:spPr>
        <p:txBody>
          <a:bodyPr wrap="none">
            <a:spAutoFit/>
          </a:bodyPr>
          <a:lstStyle/>
          <a:p>
            <a:pPr>
              <a:lnSpc>
                <a:spcPct val="85000"/>
              </a:lnSpc>
            </a:pPr>
            <a:r>
              <a:rPr lang="en-US" sz="1000" b="1" dirty="0" smtClean="0"/>
              <a:t>Conductive layers</a:t>
            </a:r>
            <a:endParaRPr lang="en-US" sz="1000" b="1" dirty="0"/>
          </a:p>
        </p:txBody>
      </p:sp>
      <p:pic>
        <p:nvPicPr>
          <p:cNvPr id="8" name="Picture 7"/>
          <p:cNvPicPr>
            <a:picLocks noChangeAspect="1"/>
          </p:cNvPicPr>
          <p:nvPr/>
        </p:nvPicPr>
        <p:blipFill>
          <a:blip r:embed="rId5" cstate="print"/>
          <a:stretch>
            <a:fillRect/>
          </a:stretch>
        </p:blipFill>
        <p:spPr>
          <a:xfrm>
            <a:off x="1244438" y="1353458"/>
            <a:ext cx="1807194" cy="2374899"/>
          </a:xfrm>
          <a:prstGeom prst="rect">
            <a:avLst/>
          </a:prstGeom>
        </p:spPr>
      </p:pic>
      <p:sp>
        <p:nvSpPr>
          <p:cNvPr id="21" name="Text Box 35"/>
          <p:cNvSpPr txBox="1">
            <a:spLocks noChangeArrowheads="1"/>
          </p:cNvSpPr>
          <p:nvPr/>
        </p:nvSpPr>
        <p:spPr bwMode="auto">
          <a:xfrm rot="16200000">
            <a:off x="1257691" y="2646557"/>
            <a:ext cx="622085" cy="307777"/>
          </a:xfrm>
          <a:prstGeom prst="rect">
            <a:avLst/>
          </a:prstGeom>
          <a:noFill/>
          <a:ln w="9525">
            <a:noFill/>
            <a:miter lim="800000"/>
            <a:headEnd/>
            <a:tailEnd/>
          </a:ln>
        </p:spPr>
        <p:txBody>
          <a:bodyPr wrap="none">
            <a:spAutoFit/>
          </a:bodyPr>
          <a:lstStyle/>
          <a:p>
            <a:pPr>
              <a:lnSpc>
                <a:spcPct val="85000"/>
              </a:lnSpc>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 Box 35"/>
          <p:cNvSpPr txBox="1">
            <a:spLocks noChangeArrowheads="1"/>
          </p:cNvSpPr>
          <p:nvPr/>
        </p:nvSpPr>
        <p:spPr bwMode="auto">
          <a:xfrm>
            <a:off x="3082137" y="2394857"/>
            <a:ext cx="472455" cy="253916"/>
          </a:xfrm>
          <a:prstGeom prst="rect">
            <a:avLst/>
          </a:prstGeom>
          <a:noFill/>
          <a:ln w="9525">
            <a:noFill/>
            <a:miter lim="800000"/>
            <a:headEnd/>
            <a:tailEnd/>
          </a:ln>
        </p:spPr>
        <p:txBody>
          <a:bodyPr wrap="none">
            <a:spAutoFit/>
          </a:bodyPr>
          <a:lstStyle/>
          <a:p>
            <a:pPr algn="ctr">
              <a:lnSpc>
                <a:spcPct val="85000"/>
              </a:lnSpc>
            </a:pPr>
            <a:r>
              <a:rPr lang="en-US" sz="1200" b="1" dirty="0" smtClean="0"/>
              <a:t>OFF</a:t>
            </a:r>
            <a:endParaRPr lang="en-US" sz="1200" b="1" dirty="0"/>
          </a:p>
        </p:txBody>
      </p:sp>
      <p:sp>
        <p:nvSpPr>
          <p:cNvPr id="23" name="Text Box 35"/>
          <p:cNvSpPr txBox="1">
            <a:spLocks noChangeArrowheads="1"/>
          </p:cNvSpPr>
          <p:nvPr/>
        </p:nvSpPr>
        <p:spPr bwMode="auto">
          <a:xfrm>
            <a:off x="3046187" y="5245100"/>
            <a:ext cx="395586" cy="253916"/>
          </a:xfrm>
          <a:prstGeom prst="rect">
            <a:avLst/>
          </a:prstGeom>
          <a:noFill/>
          <a:ln w="9525">
            <a:noFill/>
            <a:miter lim="800000"/>
            <a:headEnd/>
            <a:tailEnd/>
          </a:ln>
        </p:spPr>
        <p:txBody>
          <a:bodyPr wrap="none">
            <a:spAutoFit/>
          </a:bodyPr>
          <a:lstStyle/>
          <a:p>
            <a:pPr algn="ctr">
              <a:lnSpc>
                <a:spcPct val="85000"/>
              </a:lnSpc>
            </a:pPr>
            <a:r>
              <a:rPr lang="en-US" sz="1200" b="1" dirty="0" smtClean="0"/>
              <a:t>ON</a:t>
            </a:r>
            <a:endParaRPr lang="en-US" sz="1200" b="1" dirty="0"/>
          </a:p>
        </p:txBody>
      </p:sp>
      <p:sp>
        <p:nvSpPr>
          <p:cNvPr id="24" name="Text Box 35"/>
          <p:cNvSpPr txBox="1">
            <a:spLocks noChangeArrowheads="1"/>
          </p:cNvSpPr>
          <p:nvPr/>
        </p:nvSpPr>
        <p:spPr bwMode="auto">
          <a:xfrm rot="16200000">
            <a:off x="2389803" y="2653810"/>
            <a:ext cx="622085" cy="307777"/>
          </a:xfrm>
          <a:prstGeom prst="rect">
            <a:avLst/>
          </a:prstGeom>
          <a:noFill/>
          <a:ln w="9525">
            <a:noFill/>
            <a:miter lim="800000"/>
            <a:headEnd/>
            <a:tailEnd/>
          </a:ln>
        </p:spPr>
        <p:txBody>
          <a:bodyPr wrap="none">
            <a:spAutoFit/>
          </a:bodyPr>
          <a:lstStyle/>
          <a:p>
            <a:pPr>
              <a:lnSpc>
                <a:spcPct val="85000"/>
              </a:lnSpc>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Text Box 35"/>
          <p:cNvSpPr txBox="1">
            <a:spLocks noChangeArrowheads="1"/>
          </p:cNvSpPr>
          <p:nvPr/>
        </p:nvSpPr>
        <p:spPr bwMode="auto">
          <a:xfrm rot="16200000">
            <a:off x="1255878" y="5184744"/>
            <a:ext cx="622085" cy="307777"/>
          </a:xfrm>
          <a:prstGeom prst="rect">
            <a:avLst/>
          </a:prstGeom>
          <a:noFill/>
          <a:ln w="9525">
            <a:noFill/>
            <a:miter lim="800000"/>
            <a:headEnd/>
            <a:tailEnd/>
          </a:ln>
        </p:spPr>
        <p:txBody>
          <a:bodyPr wrap="none">
            <a:spAutoFit/>
          </a:bodyPr>
          <a:lstStyle/>
          <a:p>
            <a:pPr>
              <a:lnSpc>
                <a:spcPct val="85000"/>
              </a:lnSpc>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Text Box 35"/>
          <p:cNvSpPr txBox="1">
            <a:spLocks noChangeArrowheads="1"/>
          </p:cNvSpPr>
          <p:nvPr/>
        </p:nvSpPr>
        <p:spPr bwMode="auto">
          <a:xfrm rot="16200000">
            <a:off x="2406136" y="5137573"/>
            <a:ext cx="622085" cy="307777"/>
          </a:xfrm>
          <a:prstGeom prst="rect">
            <a:avLst/>
          </a:prstGeom>
          <a:noFill/>
          <a:ln w="9525">
            <a:noFill/>
            <a:miter lim="800000"/>
            <a:headEnd/>
            <a:tailEnd/>
          </a:ln>
        </p:spPr>
        <p:txBody>
          <a:bodyPr wrap="none">
            <a:spAutoFit/>
          </a:bodyPr>
          <a:lstStyle/>
          <a:p>
            <a:pPr>
              <a:lnSpc>
                <a:spcPct val="85000"/>
              </a:lnSpc>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glass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Text Box 35"/>
          <p:cNvSpPr txBox="1">
            <a:spLocks noChangeArrowheads="1"/>
          </p:cNvSpPr>
          <p:nvPr/>
        </p:nvSpPr>
        <p:spPr bwMode="auto">
          <a:xfrm rot="16200000">
            <a:off x="1630744" y="5176438"/>
            <a:ext cx="1461671" cy="280846"/>
          </a:xfrm>
          <a:prstGeom prst="rect">
            <a:avLst/>
          </a:prstGeom>
          <a:noFill/>
          <a:ln w="9525">
            <a:noFill/>
            <a:miter lim="800000"/>
            <a:headEnd/>
            <a:tailEnd/>
          </a:ln>
        </p:spPr>
        <p:txBody>
          <a:bodyPr wrap="none">
            <a:spAutoFit/>
          </a:bodyPr>
          <a:lstStyle/>
          <a:p>
            <a:pPr>
              <a:lnSpc>
                <a:spcPct val="85000"/>
              </a:lnSpc>
            </a:pPr>
            <a:r>
              <a:rPr lang="en-US" sz="1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electrochromic</a:t>
            </a:r>
            <a:endParaRPr lang="en-US" sz="1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8" name="Text Box 35"/>
          <p:cNvSpPr txBox="1">
            <a:spLocks noChangeArrowheads="1"/>
          </p:cNvSpPr>
          <p:nvPr/>
        </p:nvSpPr>
        <p:spPr bwMode="auto">
          <a:xfrm>
            <a:off x="1811969" y="467995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29" name="Text Box 35"/>
          <p:cNvSpPr txBox="1">
            <a:spLocks noChangeArrowheads="1"/>
          </p:cNvSpPr>
          <p:nvPr/>
        </p:nvSpPr>
        <p:spPr bwMode="auto">
          <a:xfrm>
            <a:off x="1723069" y="490220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0" name="Text Box 35"/>
          <p:cNvSpPr txBox="1">
            <a:spLocks noChangeArrowheads="1"/>
          </p:cNvSpPr>
          <p:nvPr/>
        </p:nvSpPr>
        <p:spPr bwMode="auto">
          <a:xfrm>
            <a:off x="1811969" y="506095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1" name="Text Box 35"/>
          <p:cNvSpPr txBox="1">
            <a:spLocks noChangeArrowheads="1"/>
          </p:cNvSpPr>
          <p:nvPr/>
        </p:nvSpPr>
        <p:spPr bwMode="auto">
          <a:xfrm>
            <a:off x="1723069" y="530225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2" name="Text Box 35"/>
          <p:cNvSpPr txBox="1">
            <a:spLocks noChangeArrowheads="1"/>
          </p:cNvSpPr>
          <p:nvPr/>
        </p:nvSpPr>
        <p:spPr bwMode="auto">
          <a:xfrm>
            <a:off x="1818319" y="549910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3" name="Text Box 35"/>
          <p:cNvSpPr txBox="1">
            <a:spLocks noChangeArrowheads="1"/>
          </p:cNvSpPr>
          <p:nvPr/>
        </p:nvSpPr>
        <p:spPr bwMode="auto">
          <a:xfrm>
            <a:off x="1723069" y="566420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4" name="Text Box 35"/>
          <p:cNvSpPr txBox="1">
            <a:spLocks noChangeArrowheads="1"/>
          </p:cNvSpPr>
          <p:nvPr/>
        </p:nvSpPr>
        <p:spPr bwMode="auto">
          <a:xfrm>
            <a:off x="1818319" y="5861050"/>
            <a:ext cx="274835"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5" name="Text Box 35"/>
          <p:cNvSpPr txBox="1">
            <a:spLocks noChangeArrowheads="1"/>
          </p:cNvSpPr>
          <p:nvPr/>
        </p:nvSpPr>
        <p:spPr bwMode="auto">
          <a:xfrm>
            <a:off x="2457450" y="465455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6" name="Text Box 35"/>
          <p:cNvSpPr txBox="1">
            <a:spLocks noChangeArrowheads="1"/>
          </p:cNvSpPr>
          <p:nvPr/>
        </p:nvSpPr>
        <p:spPr bwMode="auto">
          <a:xfrm>
            <a:off x="2451100" y="488950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7" name="Text Box 35"/>
          <p:cNvSpPr txBox="1">
            <a:spLocks noChangeArrowheads="1"/>
          </p:cNvSpPr>
          <p:nvPr/>
        </p:nvSpPr>
        <p:spPr bwMode="auto">
          <a:xfrm>
            <a:off x="2482850" y="509270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8" name="Text Box 35"/>
          <p:cNvSpPr txBox="1">
            <a:spLocks noChangeArrowheads="1"/>
          </p:cNvSpPr>
          <p:nvPr/>
        </p:nvSpPr>
        <p:spPr bwMode="auto">
          <a:xfrm>
            <a:off x="2451100" y="529590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39" name="Text Box 35"/>
          <p:cNvSpPr txBox="1">
            <a:spLocks noChangeArrowheads="1"/>
          </p:cNvSpPr>
          <p:nvPr/>
        </p:nvSpPr>
        <p:spPr bwMode="auto">
          <a:xfrm>
            <a:off x="2470150" y="551180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40" name="Text Box 35"/>
          <p:cNvSpPr txBox="1">
            <a:spLocks noChangeArrowheads="1"/>
          </p:cNvSpPr>
          <p:nvPr/>
        </p:nvSpPr>
        <p:spPr bwMode="auto">
          <a:xfrm>
            <a:off x="2444750" y="570865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
        <p:nvSpPr>
          <p:cNvPr id="41" name="Text Box 35"/>
          <p:cNvSpPr txBox="1">
            <a:spLocks noChangeArrowheads="1"/>
          </p:cNvSpPr>
          <p:nvPr/>
        </p:nvSpPr>
        <p:spPr bwMode="auto">
          <a:xfrm>
            <a:off x="2470150" y="5873750"/>
            <a:ext cx="241172" cy="253916"/>
          </a:xfrm>
          <a:prstGeom prst="rect">
            <a:avLst/>
          </a:prstGeom>
          <a:noFill/>
          <a:ln w="9525">
            <a:noFill/>
            <a:miter lim="800000"/>
            <a:headEnd/>
            <a:tailEnd/>
          </a:ln>
        </p:spPr>
        <p:txBody>
          <a:bodyPr wrap="none">
            <a:spAutoFit/>
          </a:bodyPr>
          <a:lstStyle/>
          <a:p>
            <a:pPr algn="ctr">
              <a:lnSpc>
                <a:spcPct val="85000"/>
              </a:lnSpc>
            </a:pPr>
            <a:r>
              <a:rPr lang="en-US" sz="1200" b="1" dirty="0" smtClean="0"/>
              <a:t>-</a:t>
            </a:r>
            <a:endParaRPr lang="en-US" sz="12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981075" y="838200"/>
            <a:ext cx="14573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solidFill>
                  <a:srgbClr val="000000"/>
                </a:solidFill>
                <a:latin typeface="Arial" pitchFamily="34" charset="0"/>
                <a:cs typeface="Arial" pitchFamily="34" charset="0"/>
              </a:rPr>
              <a:t>MIT </a:t>
            </a:r>
            <a:r>
              <a:rPr lang="en-US" sz="1000" dirty="0" err="1">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10" name="Rectangle 4"/>
          <p:cNvSpPr>
            <a:spLocks noChangeArrowheads="1"/>
          </p:cNvSpPr>
          <p:nvPr/>
        </p:nvSpPr>
        <p:spPr bwMode="auto">
          <a:xfrm>
            <a:off x="990600" y="990600"/>
            <a:ext cx="12192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hlinkClick r:id="rId2"/>
              </a:rPr>
              <a:t>http://ocw.mit.edu</a:t>
            </a:r>
            <a:endParaRPr lang="en-US" sz="1000" dirty="0">
              <a:latin typeface="Arial" pitchFamily="34" charset="0"/>
              <a:cs typeface="Arial" pitchFamily="34" charset="0"/>
            </a:endParaRPr>
          </a:p>
        </p:txBody>
      </p:sp>
      <p:sp>
        <p:nvSpPr>
          <p:cNvPr id="11" name="Rectangle 5"/>
          <p:cNvSpPr>
            <a:spLocks noChangeArrowheads="1"/>
          </p:cNvSpPr>
          <p:nvPr/>
        </p:nvSpPr>
        <p:spPr bwMode="auto">
          <a:xfrm>
            <a:off x="914400" y="1905000"/>
            <a:ext cx="3886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dirty="0">
                <a:latin typeface="Arial" pitchFamily="34" charset="0"/>
                <a:cs typeface="Arial" pitchFamily="34" charset="0"/>
              </a:rPr>
              <a:t>6.007 Electromagnetic Energy: From Motors to Lasers</a:t>
            </a:r>
          </a:p>
        </p:txBody>
      </p:sp>
      <p:sp>
        <p:nvSpPr>
          <p:cNvPr id="12" name="Rectangle 6"/>
          <p:cNvSpPr>
            <a:spLocks noChangeArrowheads="1"/>
          </p:cNvSpPr>
          <p:nvPr/>
        </p:nvSpPr>
        <p:spPr bwMode="auto">
          <a:xfrm>
            <a:off x="914400" y="2133600"/>
            <a:ext cx="8715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dirty="0">
                <a:latin typeface="Arial" pitchFamily="34" charset="0"/>
                <a:cs typeface="Arial" pitchFamily="34" charset="0"/>
              </a:rPr>
              <a:t>Spring 2011</a:t>
            </a:r>
          </a:p>
        </p:txBody>
      </p:sp>
      <p:sp>
        <p:nvSpPr>
          <p:cNvPr id="13" name="Rectangle 7"/>
          <p:cNvSpPr>
            <a:spLocks noChangeArrowheads="1"/>
          </p:cNvSpPr>
          <p:nvPr/>
        </p:nvSpPr>
        <p:spPr bwMode="auto">
          <a:xfrm>
            <a:off x="914400" y="3124200"/>
            <a:ext cx="55626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3"/>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xmlns="" val="3752427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p:cNvPicPr>
            <a:picLocks noChangeAspect="1"/>
          </p:cNvPicPr>
          <p:nvPr/>
        </p:nvPicPr>
        <p:blipFill>
          <a:blip r:embed="rId8" cstate="print">
            <a:extLst>
              <a:ext uri="{28A0092B-C50C-407E-A947-70E740481C1C}">
                <a14:useLocalDpi xmlns:a14="http://schemas.microsoft.com/office/drawing/2010/main" xmlns="" val="0"/>
              </a:ext>
            </a:extLst>
          </a:blip>
          <a:srcRect l="9756"/>
          <a:stretch>
            <a:fillRect/>
          </a:stretch>
        </p:blipFill>
        <p:spPr bwMode="auto">
          <a:xfrm>
            <a:off x="4572000" y="2886075"/>
            <a:ext cx="4043363" cy="223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2" name="Picture 7"/>
          <p:cNvPicPr>
            <a:picLocks noChangeAspect="1"/>
          </p:cNvPicPr>
          <p:nvPr/>
        </p:nvPicPr>
        <p:blipFill>
          <a:blip r:embed="rId9" cstate="print">
            <a:extLst>
              <a:ext uri="{28A0092B-C50C-407E-A947-70E740481C1C}">
                <a14:useLocalDpi xmlns:a14="http://schemas.microsoft.com/office/drawing/2010/main" xmlns="" val="0"/>
              </a:ext>
            </a:extLst>
          </a:blip>
          <a:srcRect r="21246"/>
          <a:stretch>
            <a:fillRect/>
          </a:stretch>
        </p:blipFill>
        <p:spPr bwMode="auto">
          <a:xfrm>
            <a:off x="5160963" y="3851275"/>
            <a:ext cx="3465512"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8"/>
          <p:cNvPicPr>
            <a:picLocks noChangeAspect="1"/>
          </p:cNvPicPr>
          <p:nvPr/>
        </p:nvPicPr>
        <p:blipFill>
          <a:blip r:embed="rId10" cstate="print">
            <a:extLst>
              <a:ext uri="{28A0092B-C50C-407E-A947-70E740481C1C}">
                <a14:useLocalDpi xmlns:a14="http://schemas.microsoft.com/office/drawing/2010/main" xmlns="" val="0"/>
              </a:ext>
            </a:extLst>
          </a:blip>
          <a:srcRect r="26312"/>
          <a:stretch>
            <a:fillRect/>
          </a:stretch>
        </p:blipFill>
        <p:spPr bwMode="auto">
          <a:xfrm>
            <a:off x="5219700" y="2865438"/>
            <a:ext cx="3386138" cy="232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2"/>
          <p:cNvPicPr>
            <a:picLocks noChangeAspect="1"/>
          </p:cNvPicPr>
          <p:nvPr/>
        </p:nvPicPr>
        <p:blipFill>
          <a:blip r:embed="rId11" cstate="print">
            <a:extLst>
              <a:ext uri="{28A0092B-C50C-407E-A947-70E740481C1C}">
                <a14:useLocalDpi xmlns:a14="http://schemas.microsoft.com/office/drawing/2010/main" xmlns="" val="0"/>
              </a:ext>
            </a:extLst>
          </a:blip>
          <a:srcRect l="13646" t="-407" r="-1575" b="407"/>
          <a:stretch>
            <a:fillRect/>
          </a:stretch>
        </p:blipFill>
        <p:spPr bwMode="auto">
          <a:xfrm>
            <a:off x="4551363" y="3851275"/>
            <a:ext cx="4084637"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Rectangle 2"/>
          <p:cNvSpPr>
            <a:spLocks noChangeArrowheads="1"/>
          </p:cNvSpPr>
          <p:nvPr/>
        </p:nvSpPr>
        <p:spPr bwMode="auto">
          <a:xfrm>
            <a:off x="1981200" y="276225"/>
            <a:ext cx="52593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p>
            <a:pPr algn="ctr" eaLnBrk="0" hangingPunct="0"/>
            <a:r>
              <a:rPr lang="en-US" sz="2400" i="1" u="sng" smtClean="0">
                <a:solidFill>
                  <a:srgbClr val="000000"/>
                </a:solidFill>
                <a:latin typeface="Trebuchet MS" charset="0"/>
                <a:ea typeface="ＭＳ Ｐゴシック" charset="0"/>
                <a:cs typeface="ＭＳ Ｐゴシック" charset="0"/>
              </a:rPr>
              <a:t>Microscopic Lorentz Oscillator Model</a:t>
            </a:r>
            <a:endParaRPr lang="en-US" sz="2400" i="1" u="sng" baseline="-25000" smtClean="0">
              <a:solidFill>
                <a:srgbClr val="000000"/>
              </a:solidFill>
              <a:latin typeface="Trebuchet MS" charset="0"/>
              <a:ea typeface="ＭＳ Ｐゴシック" charset="0"/>
              <a:cs typeface="ＭＳ Ｐゴシック" charset="0"/>
            </a:endParaRPr>
          </a:p>
        </p:txBody>
      </p:sp>
      <p:sp>
        <p:nvSpPr>
          <p:cNvPr id="35846" name="Line 6"/>
          <p:cNvSpPr>
            <a:spLocks noChangeShapeType="1"/>
          </p:cNvSpPr>
          <p:nvPr/>
        </p:nvSpPr>
        <p:spPr bwMode="auto">
          <a:xfrm>
            <a:off x="4598988" y="5172075"/>
            <a:ext cx="4013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latin typeface="Trebuchet MS" charset="0"/>
              <a:ea typeface="ＭＳ Ｐゴシック" charset="0"/>
              <a:cs typeface="ＭＳ Ｐゴシック" charset="0"/>
            </a:endParaRPr>
          </a:p>
        </p:txBody>
      </p:sp>
      <p:sp>
        <p:nvSpPr>
          <p:cNvPr id="35847" name="Rectangle 12"/>
          <p:cNvSpPr>
            <a:spLocks noChangeArrowheads="1"/>
          </p:cNvSpPr>
          <p:nvPr/>
        </p:nvSpPr>
        <p:spPr bwMode="auto">
          <a:xfrm>
            <a:off x="4564063" y="2328863"/>
            <a:ext cx="4038600" cy="3962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latin typeface="Trebuchet MS" charset="0"/>
              <a:ea typeface="ＭＳ Ｐゴシック" charset="0"/>
              <a:cs typeface="ＭＳ Ｐゴシック" charset="0"/>
            </a:endParaRPr>
          </a:p>
        </p:txBody>
      </p:sp>
      <p:pic>
        <p:nvPicPr>
          <p:cNvPr id="35848" name="Picture 23" descr="txp_fi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591550" y="6334125"/>
            <a:ext cx="180975" cy="13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9" name="Picture 24" descr="txp_fig"/>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295400" y="914400"/>
            <a:ext cx="5905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Rectangle 37"/>
          <p:cNvSpPr>
            <a:spLocks noChangeArrowheads="1"/>
          </p:cNvSpPr>
          <p:nvPr/>
        </p:nvSpPr>
        <p:spPr bwMode="auto">
          <a:xfrm>
            <a:off x="6335713" y="2347913"/>
            <a:ext cx="2284412" cy="3962400"/>
          </a:xfrm>
          <a:prstGeom prst="rect">
            <a:avLst/>
          </a:prstGeom>
          <a:solidFill>
            <a:srgbClr val="C0C0C0">
              <a:alpha val="56862"/>
            </a:srgbClr>
          </a:solidFill>
          <a:ln w="9525">
            <a:solidFill>
              <a:schemeClr val="tx1"/>
            </a:solidFill>
            <a:miter lim="800000"/>
            <a:headEnd/>
            <a:tailEnd/>
          </a:ln>
        </p:spPr>
        <p:txBody>
          <a:bodyPr wrap="none" anchor="ctr"/>
          <a:lstStyle/>
          <a:p>
            <a:endParaRPr lang="en-US" smtClean="0">
              <a:solidFill>
                <a:srgbClr val="000000"/>
              </a:solidFill>
              <a:latin typeface="Trebuchet MS" charset="0"/>
              <a:ea typeface="ＭＳ Ｐゴシック" charset="0"/>
              <a:cs typeface="ＭＳ Ｐゴシック" charset="0"/>
            </a:endParaRPr>
          </a:p>
        </p:txBody>
      </p:sp>
      <p:pic>
        <p:nvPicPr>
          <p:cNvPr id="35851" name="Picture 25" descr="txp_fig"/>
          <p:cNvPicPr>
            <a:picLocks noChangeAspect="1" noChangeArrowheads="1"/>
          </p:cNvPicPr>
          <p:nvPr>
            <p:custDataLst>
              <p:tags r:id="rId3"/>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697663" y="2424112"/>
            <a:ext cx="1782762" cy="31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2" name="Text Box 43"/>
          <p:cNvSpPr txBox="1">
            <a:spLocks noChangeArrowheads="1"/>
          </p:cNvSpPr>
          <p:nvPr/>
        </p:nvSpPr>
        <p:spPr bwMode="auto">
          <a:xfrm>
            <a:off x="1189038" y="2443163"/>
            <a:ext cx="28924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smtClean="0">
                <a:solidFill>
                  <a:srgbClr val="000000"/>
                </a:solidFill>
              </a:rPr>
              <a:t>In the transparent regime </a:t>
            </a:r>
          </a:p>
          <a:p>
            <a:pPr eaLnBrk="1" hangingPunct="1"/>
            <a:r>
              <a:rPr lang="en-US" sz="1800" smtClean="0">
                <a:solidFill>
                  <a:srgbClr val="000000"/>
                </a:solidFill>
              </a:rPr>
              <a:t>		 …</a:t>
            </a:r>
          </a:p>
        </p:txBody>
      </p:sp>
      <p:pic>
        <p:nvPicPr>
          <p:cNvPr id="35853" name="Picture 49" descr="txp_fig"/>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798638" y="3357563"/>
            <a:ext cx="1828800"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4" name="Picture 51" descr="txp_fig"/>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xmlns="" val="0"/>
              </a:ext>
            </a:extLst>
          </a:blip>
          <a:srcRect/>
          <a:stretch>
            <a:fillRect/>
          </a:stretch>
        </p:blipFill>
        <p:spPr bwMode="auto">
          <a:xfrm>
            <a:off x="1798638" y="4972050"/>
            <a:ext cx="1828800"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5" name="Picture 54" descr="txp_fig"/>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646238" y="2811463"/>
            <a:ext cx="1406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9" descr="latex-image-1.pdf"/>
          <p:cNvPicPr>
            <a:picLocks noChangeAspect="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780338" y="5508625"/>
            <a:ext cx="3302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7" name="Picture 10" descr="latex-image-1.pdf"/>
          <p:cNvPicPr>
            <a:picLocks noChangeAspect="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070725" y="3070225"/>
            <a:ext cx="304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11" descr="latex-image-1.pdf"/>
          <p:cNvPicPr>
            <a:picLocks noChangeAspect="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5902325" y="2967038"/>
            <a:ext cx="3048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12" descr="latex-image-1.pdf"/>
          <p:cNvPicPr>
            <a:picLocks noChangeAspect="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6226175" y="5740400"/>
            <a:ext cx="3302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1643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2743200" y="101600"/>
            <a:ext cx="3632200" cy="685800"/>
          </a:xfrm>
        </p:spPr>
        <p:txBody>
          <a:bodyPr/>
          <a:lstStyle/>
          <a:p>
            <a:pPr algn="l" eaLnBrk="1" hangingPunct="1"/>
            <a:r>
              <a:rPr lang="en-US" sz="2400" i="1" u="sng">
                <a:solidFill>
                  <a:schemeClr val="tx1"/>
                </a:solidFill>
                <a:latin typeface="Trebuchet MS" charset="0"/>
                <a:ea typeface="ＭＳ Ｐゴシック" charset="0"/>
                <a:cs typeface="ＭＳ Ｐゴシック" charset="0"/>
              </a:rPr>
              <a:t>Birefringent Materials</a:t>
            </a:r>
          </a:p>
        </p:txBody>
      </p:sp>
      <p:sp>
        <p:nvSpPr>
          <p:cNvPr id="37890" name="Text Box 7"/>
          <p:cNvSpPr txBox="1">
            <a:spLocks noChangeArrowheads="1"/>
          </p:cNvSpPr>
          <p:nvPr/>
        </p:nvSpPr>
        <p:spPr bwMode="auto">
          <a:xfrm>
            <a:off x="3641725" y="1103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endParaRPr lang="en-US" sz="1800">
              <a:latin typeface="Arial" charset="0"/>
            </a:endParaRPr>
          </a:p>
        </p:txBody>
      </p:sp>
      <p:sp>
        <p:nvSpPr>
          <p:cNvPr id="37891" name="Text Box 8"/>
          <p:cNvSpPr txBox="1">
            <a:spLocks noChangeArrowheads="1"/>
          </p:cNvSpPr>
          <p:nvPr/>
        </p:nvSpPr>
        <p:spPr bwMode="auto">
          <a:xfrm>
            <a:off x="762000" y="6262688"/>
            <a:ext cx="7677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All transparent crystals with non-cubic lattice structure are birefringent.</a:t>
            </a:r>
          </a:p>
        </p:txBody>
      </p:sp>
      <p:grpSp>
        <p:nvGrpSpPr>
          <p:cNvPr id="37892" name="Group 2"/>
          <p:cNvGrpSpPr>
            <a:grpSpLocks/>
          </p:cNvGrpSpPr>
          <p:nvPr/>
        </p:nvGrpSpPr>
        <p:grpSpPr bwMode="auto">
          <a:xfrm>
            <a:off x="1601788" y="3721943"/>
            <a:ext cx="5907087" cy="2505075"/>
            <a:chOff x="1601951" y="3882192"/>
            <a:chExt cx="5906257" cy="2503595"/>
          </a:xfrm>
        </p:grpSpPr>
        <p:pic>
          <p:nvPicPr>
            <p:cNvPr id="37906" name="Picture 5" descr="~AUT0048"/>
            <p:cNvPicPr>
              <a:picLocks noChangeAspect="1" noChangeArrowheads="1"/>
            </p:cNvPicPr>
            <p:nvPr/>
          </p:nvPicPr>
          <p:blipFill>
            <a:blip r:embed="rId3" cstate="print">
              <a:extLst>
                <a:ext uri="{28A0092B-C50C-407E-A947-70E740481C1C}">
                  <a14:useLocalDpi xmlns:a14="http://schemas.microsoft.com/office/drawing/2010/main" xmlns="" val="0"/>
                </a:ext>
              </a:extLst>
            </a:blip>
            <a:srcRect t="23624"/>
            <a:stretch>
              <a:fillRect/>
            </a:stretch>
          </p:blipFill>
          <p:spPr bwMode="auto">
            <a:xfrm rot="-57252">
              <a:off x="1601951" y="3882192"/>
              <a:ext cx="5906257" cy="2503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7" name="Picture 10"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38730" y="4067724"/>
              <a:ext cx="1515110" cy="218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893" name="Rectangle 19"/>
          <p:cNvSpPr>
            <a:spLocks noChangeArrowheads="1"/>
          </p:cNvSpPr>
          <p:nvPr/>
        </p:nvSpPr>
        <p:spPr bwMode="auto">
          <a:xfrm>
            <a:off x="6889750" y="1504950"/>
            <a:ext cx="928688" cy="1625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894" name="Line 20"/>
          <p:cNvSpPr>
            <a:spLocks noChangeShapeType="1"/>
          </p:cNvSpPr>
          <p:nvPr/>
        </p:nvSpPr>
        <p:spPr bwMode="auto">
          <a:xfrm flipV="1">
            <a:off x="6167438" y="2457450"/>
            <a:ext cx="711200" cy="855663"/>
          </a:xfrm>
          <a:prstGeom prst="line">
            <a:avLst/>
          </a:prstGeom>
          <a:noFill/>
          <a:ln w="38100">
            <a:solidFill>
              <a:srgbClr val="3D84DB"/>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895" name="Line 21"/>
          <p:cNvSpPr>
            <a:spLocks noChangeShapeType="1"/>
          </p:cNvSpPr>
          <p:nvPr/>
        </p:nvSpPr>
        <p:spPr bwMode="auto">
          <a:xfrm flipV="1">
            <a:off x="6878638" y="2114550"/>
            <a:ext cx="920750" cy="366713"/>
          </a:xfrm>
          <a:prstGeom prst="line">
            <a:avLst/>
          </a:prstGeom>
          <a:noFill/>
          <a:ln w="38100">
            <a:solidFill>
              <a:srgbClr val="3D84DB"/>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896" name="Line 22"/>
          <p:cNvSpPr>
            <a:spLocks noChangeShapeType="1"/>
          </p:cNvSpPr>
          <p:nvPr/>
        </p:nvSpPr>
        <p:spPr bwMode="auto">
          <a:xfrm flipV="1">
            <a:off x="6872288" y="1885950"/>
            <a:ext cx="927100" cy="576263"/>
          </a:xfrm>
          <a:prstGeom prst="line">
            <a:avLst/>
          </a:prstGeom>
          <a:noFill/>
          <a:ln w="38100">
            <a:solidFill>
              <a:srgbClr val="3D84DB"/>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897" name="Line 23"/>
          <p:cNvSpPr>
            <a:spLocks noChangeShapeType="1"/>
          </p:cNvSpPr>
          <p:nvPr/>
        </p:nvSpPr>
        <p:spPr bwMode="auto">
          <a:xfrm flipV="1">
            <a:off x="7789863" y="1041400"/>
            <a:ext cx="711200" cy="855663"/>
          </a:xfrm>
          <a:prstGeom prst="line">
            <a:avLst/>
          </a:prstGeom>
          <a:noFill/>
          <a:ln w="38100">
            <a:solidFill>
              <a:srgbClr val="3D84DB"/>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8" name="Line 24"/>
          <p:cNvSpPr>
            <a:spLocks noChangeShapeType="1"/>
          </p:cNvSpPr>
          <p:nvPr/>
        </p:nvSpPr>
        <p:spPr bwMode="auto">
          <a:xfrm flipV="1">
            <a:off x="7799388" y="1265238"/>
            <a:ext cx="711200" cy="855662"/>
          </a:xfrm>
          <a:prstGeom prst="line">
            <a:avLst/>
          </a:prstGeom>
          <a:noFill/>
          <a:ln w="38100">
            <a:solidFill>
              <a:srgbClr val="3D84DB"/>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9" name="Text Box 25"/>
          <p:cNvSpPr txBox="1">
            <a:spLocks noChangeArrowheads="1"/>
          </p:cNvSpPr>
          <p:nvPr/>
        </p:nvSpPr>
        <p:spPr bwMode="auto">
          <a:xfrm>
            <a:off x="7105650" y="1738313"/>
            <a:ext cx="393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i="1">
                <a:latin typeface="Times New Roman" charset="0"/>
                <a:cs typeface="Times New Roman" charset="0"/>
              </a:rPr>
              <a:t>n</a:t>
            </a:r>
            <a:r>
              <a:rPr lang="en-US" sz="2000" i="1" baseline="-25000">
                <a:latin typeface="Times New Roman" charset="0"/>
                <a:cs typeface="Times New Roman" charset="0"/>
              </a:rPr>
              <a:t>o</a:t>
            </a:r>
          </a:p>
        </p:txBody>
      </p:sp>
      <p:sp>
        <p:nvSpPr>
          <p:cNvPr id="37900" name="Text Box 26"/>
          <p:cNvSpPr txBox="1">
            <a:spLocks noChangeArrowheads="1"/>
          </p:cNvSpPr>
          <p:nvPr/>
        </p:nvSpPr>
        <p:spPr bwMode="auto">
          <a:xfrm>
            <a:off x="7232650" y="2176463"/>
            <a:ext cx="3841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i="1">
                <a:latin typeface="Times New Roman" charset="0"/>
                <a:cs typeface="Times New Roman" charset="0"/>
              </a:rPr>
              <a:t>n</a:t>
            </a:r>
            <a:r>
              <a:rPr lang="en-US" sz="2000" i="1" baseline="-25000">
                <a:latin typeface="Times New Roman" charset="0"/>
                <a:cs typeface="Times New Roman" charset="0"/>
              </a:rPr>
              <a:t>e</a:t>
            </a:r>
          </a:p>
        </p:txBody>
      </p:sp>
      <p:sp>
        <p:nvSpPr>
          <p:cNvPr id="37901" name="Rectangle 27"/>
          <p:cNvSpPr>
            <a:spLocks noChangeArrowheads="1"/>
          </p:cNvSpPr>
          <p:nvPr/>
        </p:nvSpPr>
        <p:spPr bwMode="auto">
          <a:xfrm>
            <a:off x="6875463" y="1489075"/>
            <a:ext cx="928687" cy="1625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02" name="Text Box 28"/>
          <p:cNvSpPr txBox="1">
            <a:spLocks noChangeArrowheads="1"/>
          </p:cNvSpPr>
          <p:nvPr/>
        </p:nvSpPr>
        <p:spPr bwMode="auto">
          <a:xfrm>
            <a:off x="7653338" y="973138"/>
            <a:ext cx="704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latin typeface="Arial" charset="0"/>
              </a:rPr>
              <a:t>o-ray</a:t>
            </a:r>
          </a:p>
        </p:txBody>
      </p:sp>
      <p:sp>
        <p:nvSpPr>
          <p:cNvPr id="37903" name="Text Box 29"/>
          <p:cNvSpPr txBox="1">
            <a:spLocks noChangeArrowheads="1"/>
          </p:cNvSpPr>
          <p:nvPr/>
        </p:nvSpPr>
        <p:spPr bwMode="auto">
          <a:xfrm>
            <a:off x="8021638" y="1666875"/>
            <a:ext cx="704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latin typeface="Arial" charset="0"/>
              </a:rPr>
              <a:t>e-ray</a:t>
            </a:r>
          </a:p>
        </p:txBody>
      </p:sp>
      <p:pic>
        <p:nvPicPr>
          <p:cNvPr id="37904" name="Picture 1"/>
          <p:cNvPicPr>
            <a:picLocks noChangeAspect="1"/>
          </p:cNvPicPr>
          <p:nvPr/>
        </p:nvPicPr>
        <p:blipFill>
          <a:blip r:embed="rId5" cstate="print">
            <a:extLst>
              <a:ext uri="{28A0092B-C50C-407E-A947-70E740481C1C}">
                <a14:useLocalDpi xmlns:a14="http://schemas.microsoft.com/office/drawing/2010/main" xmlns="" val="0"/>
              </a:ext>
            </a:extLst>
          </a:blip>
          <a:srcRect r="50" b="153"/>
          <a:stretch>
            <a:fillRect/>
          </a:stretch>
        </p:blipFill>
        <p:spPr bwMode="auto">
          <a:xfrm>
            <a:off x="1646238" y="833438"/>
            <a:ext cx="3711575"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05" name="Rectangle 3"/>
          <p:cNvSpPr>
            <a:spLocks noChangeArrowheads="1"/>
          </p:cNvSpPr>
          <p:nvPr/>
        </p:nvSpPr>
        <p:spPr bwMode="auto">
          <a:xfrm>
            <a:off x="1655763" y="3359150"/>
            <a:ext cx="457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dirty="0"/>
              <a:t>Image by </a:t>
            </a:r>
            <a:r>
              <a:rPr lang="en-US" sz="1200" dirty="0" err="1"/>
              <a:t>Arenamotanus</a:t>
            </a:r>
            <a:r>
              <a:rPr lang="en-US" sz="1200" dirty="0"/>
              <a:t> </a:t>
            </a:r>
            <a:r>
              <a:rPr lang="en-US" sz="1200" dirty="0">
                <a:hlinkClick r:id="rId6"/>
              </a:rPr>
              <a:t>http://www.flickr.com/photos/</a:t>
            </a:r>
          </a:p>
          <a:p>
            <a:r>
              <a:rPr lang="en-US" sz="1200" dirty="0" err="1" smtClean="0">
                <a:hlinkClick r:id="rId6"/>
              </a:rPr>
              <a:t>arenamontanus</a:t>
            </a:r>
            <a:r>
              <a:rPr lang="en-US" sz="1200" dirty="0" smtClean="0">
                <a:hlinkClick r:id="rId6"/>
              </a:rPr>
              <a:t>/2756010517/</a:t>
            </a:r>
            <a:r>
              <a:rPr lang="en-US" sz="1200" dirty="0" smtClean="0"/>
              <a:t> </a:t>
            </a:r>
            <a:r>
              <a:rPr lang="en-US" sz="1200" dirty="0"/>
              <a:t>on </a:t>
            </a:r>
            <a:r>
              <a:rPr lang="en-US" sz="1200" dirty="0" err="1" smtClean="0"/>
              <a:t>flickr</a:t>
            </a:r>
            <a:endParaRPr lang="en-US" sz="1200" dirty="0"/>
          </a:p>
        </p:txBody>
      </p:sp>
    </p:spTree>
    <p:extLst>
      <p:ext uri="{BB962C8B-B14F-4D97-AF65-F5344CB8AC3E}">
        <p14:creationId xmlns:p14="http://schemas.microsoft.com/office/powerpoint/2010/main" xmlns="" val="2617260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51175" y="1282700"/>
            <a:ext cx="17907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4"/>
          <p:cNvSpPr>
            <a:spLocks noChangeArrowheads="1"/>
          </p:cNvSpPr>
          <p:nvPr/>
        </p:nvSpPr>
        <p:spPr bwMode="auto">
          <a:xfrm>
            <a:off x="3211513" y="304800"/>
            <a:ext cx="3441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400" i="1" u="sng" dirty="0"/>
              <a:t>Polarization Conversion</a:t>
            </a:r>
          </a:p>
          <a:p>
            <a:pPr algn="ctr"/>
            <a:r>
              <a:rPr lang="en-US" sz="2000" i="1" dirty="0"/>
              <a:t>Linear to Circular</a:t>
            </a:r>
          </a:p>
        </p:txBody>
      </p:sp>
      <p:pic>
        <p:nvPicPr>
          <p:cNvPr id="38915" name="Picture 9" descr="txp_fi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3838" y="2316163"/>
            <a:ext cx="2744787"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11"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47800" y="4237038"/>
            <a:ext cx="3970338" cy="48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17" descr="txp_fi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xmlns="" val="0"/>
              </a:ext>
            </a:extLst>
          </a:blip>
          <a:srcRect/>
          <a:stretch>
            <a:fillRect/>
          </a:stretch>
        </p:blipFill>
        <p:spPr bwMode="auto">
          <a:xfrm>
            <a:off x="2543175" y="5668963"/>
            <a:ext cx="3867150"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13" descr="txp_fig"/>
          <p:cNvPicPr>
            <a:picLocks noChangeAspect="1" noChangeArrowheads="1"/>
          </p:cNvPicPr>
          <p:nvPr>
            <p:custDataLst>
              <p:tags r:id="rId4"/>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00563" y="2260600"/>
            <a:ext cx="4541837"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9" name="Line 22"/>
          <p:cNvSpPr>
            <a:spLocks noChangeShapeType="1"/>
          </p:cNvSpPr>
          <p:nvPr/>
        </p:nvSpPr>
        <p:spPr bwMode="auto">
          <a:xfrm flipH="1">
            <a:off x="3124200" y="2819400"/>
            <a:ext cx="685800" cy="1143000"/>
          </a:xfrm>
          <a:prstGeom prst="line">
            <a:avLst/>
          </a:prstGeom>
          <a:noFill/>
          <a:ln w="2857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8920" name="Text Box 23"/>
          <p:cNvSpPr txBox="1">
            <a:spLocks noChangeArrowheads="1"/>
          </p:cNvSpPr>
          <p:nvPr/>
        </p:nvSpPr>
        <p:spPr bwMode="auto">
          <a:xfrm>
            <a:off x="2743200" y="3900488"/>
            <a:ext cx="7842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inside</a:t>
            </a:r>
          </a:p>
        </p:txBody>
      </p:sp>
      <p:sp>
        <p:nvSpPr>
          <p:cNvPr id="38921" name="Text Box 24"/>
          <p:cNvSpPr txBox="1">
            <a:spLocks noChangeArrowheads="1"/>
          </p:cNvSpPr>
          <p:nvPr/>
        </p:nvSpPr>
        <p:spPr bwMode="auto">
          <a:xfrm>
            <a:off x="365125" y="5173663"/>
            <a:ext cx="55165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a:t>Polarization of output wave is determined by…</a:t>
            </a:r>
          </a:p>
        </p:txBody>
      </p:sp>
      <p:pic>
        <p:nvPicPr>
          <p:cNvPr id="38922" name="Picture 13"/>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rot="-5400000">
            <a:off x="2264569" y="2340769"/>
            <a:ext cx="428625"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3" name="Picture 14"/>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rot="-5400000">
            <a:off x="4783931" y="2361407"/>
            <a:ext cx="4286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51394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4"/>
          <p:cNvSpPr txBox="1">
            <a:spLocks noChangeArrowheads="1"/>
          </p:cNvSpPr>
          <p:nvPr/>
        </p:nvSpPr>
        <p:spPr bwMode="auto">
          <a:xfrm>
            <a:off x="3173413" y="255588"/>
            <a:ext cx="2919412" cy="457200"/>
          </a:xfrm>
          <a:prstGeom prst="rect">
            <a:avLst/>
          </a:prstGeom>
          <a:noFill/>
          <a:ln w="9525">
            <a:noFill/>
            <a:miter lim="800000"/>
            <a:headEnd/>
            <a:tailEnd/>
          </a:ln>
        </p:spPr>
        <p:txBody>
          <a:bodyPr wrap="none">
            <a:spAutoFit/>
          </a:bodyPr>
          <a:lstStyle/>
          <a:p>
            <a:pPr algn="ctr"/>
            <a:r>
              <a:rPr lang="en-US" sz="2400" i="1" u="sng"/>
              <a:t>Quarter-Wave Plate</a:t>
            </a:r>
          </a:p>
        </p:txBody>
      </p:sp>
      <p:sp>
        <p:nvSpPr>
          <p:cNvPr id="1029" name="Text Box 6"/>
          <p:cNvSpPr txBox="1">
            <a:spLocks noChangeArrowheads="1"/>
          </p:cNvSpPr>
          <p:nvPr/>
        </p:nvSpPr>
        <p:spPr bwMode="auto">
          <a:xfrm>
            <a:off x="381000" y="3048000"/>
            <a:ext cx="8397875" cy="2835275"/>
          </a:xfrm>
          <a:prstGeom prst="rect">
            <a:avLst/>
          </a:prstGeom>
          <a:noFill/>
          <a:ln w="9525">
            <a:noFill/>
            <a:miter lim="800000"/>
            <a:headEnd/>
            <a:tailEnd/>
          </a:ln>
        </p:spPr>
        <p:txBody>
          <a:bodyPr>
            <a:spAutoFit/>
          </a:bodyPr>
          <a:lstStyle/>
          <a:p>
            <a:r>
              <a:rPr lang="en-US" sz="2000" u="sng" dirty="0"/>
              <a:t>Example:</a:t>
            </a:r>
          </a:p>
          <a:p>
            <a:endParaRPr lang="en-US" sz="2000" u="sng" dirty="0"/>
          </a:p>
          <a:p>
            <a:r>
              <a:rPr lang="en-US" sz="2000" dirty="0"/>
              <a:t>If we are to make quarter-wave plate using calcite (</a:t>
            </a:r>
            <a:r>
              <a:rPr lang="en-US" sz="2000" i="1" dirty="0"/>
              <a:t>n</a:t>
            </a:r>
            <a:r>
              <a:rPr lang="en-US" sz="2000" i="1" baseline="-25000" dirty="0"/>
              <a:t>o</a:t>
            </a:r>
            <a:r>
              <a:rPr lang="en-US" sz="2000" dirty="0"/>
              <a:t> = 1.6584, </a:t>
            </a:r>
            <a:r>
              <a:rPr lang="en-US" sz="2000" i="1" dirty="0"/>
              <a:t>n</a:t>
            </a:r>
            <a:r>
              <a:rPr lang="en-US" sz="2000" i="1" baseline="-25000" dirty="0"/>
              <a:t>e</a:t>
            </a:r>
            <a:r>
              <a:rPr lang="en-US" sz="2000" dirty="0"/>
              <a:t> = 1.4864), for incident light wavelength of </a:t>
            </a:r>
            <a:r>
              <a:rPr lang="el-GR" sz="2000" dirty="0"/>
              <a:t>λ</a:t>
            </a:r>
            <a:r>
              <a:rPr lang="en-US" sz="2000" dirty="0"/>
              <a:t> = 590 nm, how thick would the plate be ?</a:t>
            </a:r>
          </a:p>
          <a:p>
            <a:endParaRPr lang="en-US" sz="2000" dirty="0"/>
          </a:p>
          <a:p>
            <a:endParaRPr lang="en-US" sz="2000" dirty="0"/>
          </a:p>
          <a:p>
            <a:endParaRPr lang="en-US" sz="2000" dirty="0"/>
          </a:p>
          <a:p>
            <a:endParaRPr lang="el-GR" sz="2000" dirty="0"/>
          </a:p>
        </p:txBody>
      </p:sp>
      <p:sp>
        <p:nvSpPr>
          <p:cNvPr id="1032" name="TextBox 8"/>
          <p:cNvSpPr txBox="1">
            <a:spLocks noChangeArrowheads="1"/>
          </p:cNvSpPr>
          <p:nvPr/>
        </p:nvSpPr>
        <p:spPr bwMode="auto">
          <a:xfrm>
            <a:off x="5638800" y="685800"/>
            <a:ext cx="2750368" cy="338554"/>
          </a:xfrm>
          <a:prstGeom prst="rect">
            <a:avLst/>
          </a:prstGeom>
          <a:noFill/>
          <a:ln w="9525">
            <a:noFill/>
            <a:miter lim="800000"/>
            <a:headEnd/>
            <a:tailEnd/>
          </a:ln>
        </p:spPr>
        <p:txBody>
          <a:bodyPr wrap="none">
            <a:spAutoFit/>
          </a:bodyPr>
          <a:lstStyle/>
          <a:p>
            <a:r>
              <a:rPr lang="en-US" sz="1600" i="1" dirty="0"/>
              <a:t>Circularly polarized output</a:t>
            </a:r>
          </a:p>
        </p:txBody>
      </p:sp>
      <p:graphicFrame>
        <p:nvGraphicFramePr>
          <p:cNvPr id="1026" name="Object 9"/>
          <p:cNvGraphicFramePr>
            <a:graphicFrameLocks noChangeAspect="1"/>
          </p:cNvGraphicFramePr>
          <p:nvPr/>
        </p:nvGraphicFramePr>
        <p:xfrm>
          <a:off x="2209800" y="4648200"/>
          <a:ext cx="2085975" cy="742950"/>
        </p:xfrm>
        <a:graphic>
          <a:graphicData uri="http://schemas.openxmlformats.org/presentationml/2006/ole">
            <p:oleObj spid="_x0000_s1173" name="Equation" r:id="rId3" imgW="1104421" imgH="393529" progId="">
              <p:embed/>
            </p:oleObj>
          </a:graphicData>
        </a:graphic>
      </p:graphicFrame>
      <p:graphicFrame>
        <p:nvGraphicFramePr>
          <p:cNvPr id="1027" name="Object 10"/>
          <p:cNvGraphicFramePr>
            <a:graphicFrameLocks noChangeAspect="1"/>
          </p:cNvGraphicFramePr>
          <p:nvPr/>
        </p:nvGraphicFramePr>
        <p:xfrm>
          <a:off x="5334000" y="4648200"/>
          <a:ext cx="1630363" cy="838200"/>
        </p:xfrm>
        <a:graphic>
          <a:graphicData uri="http://schemas.openxmlformats.org/presentationml/2006/ole">
            <p:oleObj spid="_x0000_s1174" name="Equation" r:id="rId4" imgW="862851" imgH="444114" progId="">
              <p:embed/>
            </p:oleObj>
          </a:graphicData>
        </a:graphic>
      </p:graphicFrame>
      <p:sp>
        <p:nvSpPr>
          <p:cNvPr id="1033" name="Text Box 17"/>
          <p:cNvSpPr txBox="1">
            <a:spLocks noChangeArrowheads="1"/>
          </p:cNvSpPr>
          <p:nvPr/>
        </p:nvSpPr>
        <p:spPr bwMode="auto">
          <a:xfrm>
            <a:off x="6858000" y="6319838"/>
            <a:ext cx="2209800" cy="461962"/>
          </a:xfrm>
          <a:prstGeom prst="rect">
            <a:avLst/>
          </a:prstGeom>
          <a:noFill/>
          <a:ln w="9525">
            <a:noFill/>
            <a:miter lim="800000"/>
            <a:headEnd/>
            <a:tailEnd/>
          </a:ln>
        </p:spPr>
        <p:txBody>
          <a:bodyPr>
            <a:spAutoFit/>
          </a:bodyPr>
          <a:lstStyle/>
          <a:p>
            <a:pPr>
              <a:spcBef>
                <a:spcPct val="50000"/>
              </a:spcBef>
            </a:pPr>
            <a:r>
              <a:rPr lang="en-US" sz="2400" i="1">
                <a:latin typeface="Times New Roman" pitchFamily="18" charset="0"/>
              </a:rPr>
              <a:t>d</a:t>
            </a:r>
            <a:r>
              <a:rPr lang="en-US" sz="2400">
                <a:latin typeface="Times New Roman" pitchFamily="18" charset="0"/>
              </a:rPr>
              <a:t>  = 0.857 </a:t>
            </a:r>
            <a:r>
              <a:rPr lang="en-US" sz="2400">
                <a:latin typeface="Symbol" pitchFamily="18" charset="2"/>
              </a:rPr>
              <a:t>m</a:t>
            </a:r>
            <a:r>
              <a:rPr lang="en-US" sz="2400">
                <a:latin typeface="Times New Roman" pitchFamily="18" charset="0"/>
              </a:rPr>
              <a:t>m</a:t>
            </a:r>
          </a:p>
        </p:txBody>
      </p:sp>
      <p:pic>
        <p:nvPicPr>
          <p:cNvPr id="11" name="Picture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0" y="1143000"/>
            <a:ext cx="308740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6"/>
          <p:cNvSpPr txBox="1">
            <a:spLocks noChangeArrowheads="1"/>
          </p:cNvSpPr>
          <p:nvPr/>
        </p:nvSpPr>
        <p:spPr bwMode="auto">
          <a:xfrm>
            <a:off x="152400" y="1905000"/>
            <a:ext cx="1676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600" dirty="0"/>
              <a:t>linearly polarized input</a:t>
            </a:r>
          </a:p>
        </p:txBody>
      </p:sp>
      <p:sp>
        <p:nvSpPr>
          <p:cNvPr id="13" name="Rectangle 2"/>
          <p:cNvSpPr>
            <a:spLocks noChangeArrowheads="1"/>
          </p:cNvSpPr>
          <p:nvPr/>
        </p:nvSpPr>
        <p:spPr bwMode="auto">
          <a:xfrm>
            <a:off x="2667000" y="1444823"/>
            <a:ext cx="53241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dirty="0"/>
              <a:t>45</a:t>
            </a:r>
            <a:r>
              <a:rPr lang="en-US" sz="1400" baseline="30000" dirty="0"/>
              <a:t>o</a:t>
            </a:r>
            <a:endParaRPr lang="en-US" sz="1400" dirty="0"/>
          </a:p>
        </p:txBody>
      </p:sp>
      <p:sp>
        <p:nvSpPr>
          <p:cNvPr id="14" name="Text Box 6"/>
          <p:cNvSpPr txBox="1">
            <a:spLocks noChangeArrowheads="1"/>
          </p:cNvSpPr>
          <p:nvPr/>
        </p:nvSpPr>
        <p:spPr bwMode="auto">
          <a:xfrm>
            <a:off x="3657600" y="762000"/>
            <a:ext cx="1555750" cy="6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600" dirty="0"/>
              <a:t>left circular</a:t>
            </a:r>
          </a:p>
          <a:p>
            <a:pPr eaLnBrk="1" hangingPunct="1">
              <a:spcBef>
                <a:spcPct val="20000"/>
              </a:spcBef>
            </a:pPr>
            <a:r>
              <a:rPr lang="en-US" sz="1600" dirty="0"/>
              <a:t>output</a:t>
            </a:r>
          </a:p>
        </p:txBody>
      </p:sp>
      <p:pic>
        <p:nvPicPr>
          <p:cNvPr id="15" name="Picture 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86399" y="1066800"/>
            <a:ext cx="2410597" cy="243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latex-image-1.pdf"/>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924800" y="1676400"/>
            <a:ext cx="126380" cy="169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latex-image-1.pdf"/>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91400" y="914400"/>
            <a:ext cx="116550" cy="224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5" descr="latex-image-1.pdf"/>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629400" y="1371600"/>
            <a:ext cx="1825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6" descr="latex-image-1.pdf"/>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086600" y="2514600"/>
            <a:ext cx="284162"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 descr="latex-image-1.pdf"/>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096000" y="1981200"/>
            <a:ext cx="2730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 descr="latex-image-1.pdf"/>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391400" y="2133600"/>
            <a:ext cx="33655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4"/>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rot="16200000">
            <a:off x="4636293" y="4660107"/>
            <a:ext cx="428625" cy="709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rot="16200000">
            <a:off x="5883607" y="2193593"/>
            <a:ext cx="3276599" cy="1785013"/>
          </a:xfrm>
          <a:prstGeom prst="rect">
            <a:avLst/>
          </a:prstGeom>
        </p:spPr>
      </p:pic>
      <p:pic>
        <p:nvPicPr>
          <p:cNvPr id="4" name="Picture 3"/>
          <p:cNvPicPr>
            <a:picLocks noChangeAspect="1"/>
          </p:cNvPicPr>
          <p:nvPr/>
        </p:nvPicPr>
        <p:blipFill>
          <a:blip r:embed="rId3" cstate="print"/>
          <a:stretch>
            <a:fillRect/>
          </a:stretch>
        </p:blipFill>
        <p:spPr>
          <a:xfrm>
            <a:off x="457200" y="1752600"/>
            <a:ext cx="7086600" cy="2540000"/>
          </a:xfrm>
          <a:prstGeom prst="rect">
            <a:avLst/>
          </a:prstGeom>
        </p:spPr>
      </p:pic>
      <p:sp>
        <p:nvSpPr>
          <p:cNvPr id="10243" name="Rectangle 27"/>
          <p:cNvSpPr>
            <a:spLocks noChangeArrowheads="1"/>
          </p:cNvSpPr>
          <p:nvPr/>
        </p:nvSpPr>
        <p:spPr bwMode="auto">
          <a:xfrm>
            <a:off x="3211513" y="304800"/>
            <a:ext cx="3186112" cy="457200"/>
          </a:xfrm>
          <a:prstGeom prst="rect">
            <a:avLst/>
          </a:prstGeom>
          <a:noFill/>
          <a:ln w="9525">
            <a:noFill/>
            <a:miter lim="800000"/>
            <a:headEnd/>
            <a:tailEnd/>
          </a:ln>
        </p:spPr>
        <p:txBody>
          <a:bodyPr wrap="none">
            <a:spAutoFit/>
          </a:bodyPr>
          <a:lstStyle/>
          <a:p>
            <a:r>
              <a:rPr lang="en-US" sz="2400" i="1" u="sng"/>
              <a:t>3D Movies Technology</a:t>
            </a:r>
          </a:p>
        </p:txBody>
      </p:sp>
      <p:sp>
        <p:nvSpPr>
          <p:cNvPr id="10244" name="Text Box 28"/>
          <p:cNvSpPr txBox="1">
            <a:spLocks noChangeArrowheads="1"/>
          </p:cNvSpPr>
          <p:nvPr/>
        </p:nvSpPr>
        <p:spPr bwMode="auto">
          <a:xfrm>
            <a:off x="381000" y="6096000"/>
            <a:ext cx="6934200" cy="396875"/>
          </a:xfrm>
          <a:prstGeom prst="rect">
            <a:avLst/>
          </a:prstGeom>
          <a:noFill/>
          <a:ln w="9525">
            <a:noFill/>
            <a:miter lim="800000"/>
            <a:headEnd/>
            <a:tailEnd/>
          </a:ln>
        </p:spPr>
        <p:txBody>
          <a:bodyPr wrap="none">
            <a:spAutoFit/>
          </a:bodyPr>
          <a:lstStyle/>
          <a:p>
            <a:r>
              <a:rPr lang="en-US" sz="2000"/>
              <a:t>Which approach is better ?  Linear or circular polarization ?</a:t>
            </a:r>
          </a:p>
        </p:txBody>
      </p:sp>
      <p:sp>
        <p:nvSpPr>
          <p:cNvPr id="7" name="Text Box 6"/>
          <p:cNvSpPr txBox="1">
            <a:spLocks noChangeArrowheads="1"/>
          </p:cNvSpPr>
          <p:nvPr/>
        </p:nvSpPr>
        <p:spPr bwMode="auto">
          <a:xfrm>
            <a:off x="533400" y="1981200"/>
            <a:ext cx="1555750" cy="70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Left eye</a:t>
            </a:r>
          </a:p>
          <a:p>
            <a:pPr eaLnBrk="1" hangingPunct="1">
              <a:spcBef>
                <a:spcPct val="20000"/>
              </a:spcBef>
            </a:pPr>
            <a:r>
              <a:rPr lang="en-US" sz="1800" dirty="0" smtClean="0"/>
              <a:t>source</a:t>
            </a:r>
            <a:endParaRPr lang="en-US" sz="1800" dirty="0"/>
          </a:p>
        </p:txBody>
      </p:sp>
      <p:sp>
        <p:nvSpPr>
          <p:cNvPr id="8" name="Text Box 6"/>
          <p:cNvSpPr txBox="1">
            <a:spLocks noChangeArrowheads="1"/>
          </p:cNvSpPr>
          <p:nvPr/>
        </p:nvSpPr>
        <p:spPr bwMode="auto">
          <a:xfrm>
            <a:off x="533400" y="3276600"/>
            <a:ext cx="1555750" cy="70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Right eye</a:t>
            </a:r>
          </a:p>
          <a:p>
            <a:pPr eaLnBrk="1" hangingPunct="1">
              <a:spcBef>
                <a:spcPct val="20000"/>
              </a:spcBef>
            </a:pPr>
            <a:r>
              <a:rPr lang="en-US" sz="1800" dirty="0" smtClean="0"/>
              <a:t>source</a:t>
            </a:r>
            <a:endParaRPr lang="en-US" sz="1800" dirty="0"/>
          </a:p>
        </p:txBody>
      </p:sp>
      <p:sp>
        <p:nvSpPr>
          <p:cNvPr id="9" name="Text Box 6"/>
          <p:cNvSpPr txBox="1">
            <a:spLocks noChangeArrowheads="1"/>
          </p:cNvSpPr>
          <p:nvPr/>
        </p:nvSpPr>
        <p:spPr bwMode="auto">
          <a:xfrm>
            <a:off x="3429000" y="1981200"/>
            <a:ext cx="1676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Film or digital projector</a:t>
            </a:r>
            <a:endParaRPr lang="en-US" sz="1800" dirty="0"/>
          </a:p>
        </p:txBody>
      </p:sp>
      <p:sp>
        <p:nvSpPr>
          <p:cNvPr id="10" name="Text Box 6"/>
          <p:cNvSpPr txBox="1">
            <a:spLocks noChangeArrowheads="1"/>
          </p:cNvSpPr>
          <p:nvPr/>
        </p:nvSpPr>
        <p:spPr bwMode="auto">
          <a:xfrm>
            <a:off x="3505200" y="3352800"/>
            <a:ext cx="1676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Film or digital projector</a:t>
            </a:r>
            <a:endParaRPr lang="en-US" sz="1800" dirty="0"/>
          </a:p>
        </p:txBody>
      </p:sp>
      <p:sp>
        <p:nvSpPr>
          <p:cNvPr id="12" name="Text Box 6"/>
          <p:cNvSpPr txBox="1">
            <a:spLocks noChangeArrowheads="1"/>
          </p:cNvSpPr>
          <p:nvPr/>
        </p:nvSpPr>
        <p:spPr bwMode="auto">
          <a:xfrm>
            <a:off x="5105400" y="1219200"/>
            <a:ext cx="167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Polarizer A</a:t>
            </a:r>
            <a:endParaRPr lang="en-US" sz="1800" dirty="0"/>
          </a:p>
        </p:txBody>
      </p:sp>
      <p:sp>
        <p:nvSpPr>
          <p:cNvPr id="13" name="Text Box 6"/>
          <p:cNvSpPr txBox="1">
            <a:spLocks noChangeArrowheads="1"/>
          </p:cNvSpPr>
          <p:nvPr/>
        </p:nvSpPr>
        <p:spPr bwMode="auto">
          <a:xfrm>
            <a:off x="5105400" y="4267200"/>
            <a:ext cx="167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20000"/>
              </a:spcBef>
            </a:pPr>
            <a:r>
              <a:rPr lang="en-US" sz="1800" dirty="0" smtClean="0"/>
              <a:t>Polarizer B</a:t>
            </a:r>
            <a:endParaRPr lang="en-US" sz="1800" dirty="0"/>
          </a:p>
        </p:txBody>
      </p:sp>
      <p:pic>
        <p:nvPicPr>
          <p:cNvPr id="14" name="Picture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4267200"/>
            <a:ext cx="1894877"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3"/>
          <p:cNvSpPr>
            <a:spLocks noChangeArrowheads="1"/>
          </p:cNvSpPr>
          <p:nvPr/>
        </p:nvSpPr>
        <p:spPr bwMode="auto">
          <a:xfrm>
            <a:off x="6629400" y="4648200"/>
            <a:ext cx="2362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200" dirty="0"/>
              <a:t>Image </a:t>
            </a:r>
            <a:r>
              <a:rPr lang="en-US" sz="1200" dirty="0" smtClean="0"/>
              <a:t>by </a:t>
            </a:r>
            <a:r>
              <a:rPr lang="en-US" sz="1200" dirty="0" err="1" smtClean="0"/>
              <a:t>comedy_nose</a:t>
            </a:r>
            <a:r>
              <a:rPr lang="en-US" sz="1200" dirty="0"/>
              <a:t> </a:t>
            </a:r>
            <a:r>
              <a:rPr lang="en-US" sz="1200" dirty="0">
                <a:hlinkClick r:id="rId5"/>
              </a:rPr>
              <a:t>http://www.flickr.com/photos/comedynose/4482682966</a:t>
            </a:r>
            <a:r>
              <a:rPr lang="en-US" sz="1200" dirty="0" smtClean="0">
                <a:hlinkClick r:id="rId5"/>
              </a:rPr>
              <a:t>/</a:t>
            </a:r>
            <a:r>
              <a:rPr lang="en-US" sz="1200" dirty="0" smtClean="0"/>
              <a:t> on </a:t>
            </a:r>
            <a:r>
              <a:rPr lang="en-US" sz="1200" dirty="0" err="1" smtClean="0"/>
              <a:t>flickr</a:t>
            </a:r>
            <a:endParaRPr lang="en-US" sz="12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a:xfrm>
            <a:off x="762000" y="76200"/>
            <a:ext cx="8229600" cy="1143000"/>
          </a:xfrm>
        </p:spPr>
        <p:txBody>
          <a:bodyPr/>
          <a:lstStyle/>
          <a:p>
            <a:pPr eaLnBrk="1" hangingPunct="1"/>
            <a:r>
              <a:rPr lang="en-GB" sz="2400" i="1" u="sng">
                <a:solidFill>
                  <a:schemeClr val="tx1"/>
                </a:solidFill>
                <a:latin typeface="Trebuchet MS" charset="0"/>
                <a:ea typeface="MS PGothic" charset="0"/>
              </a:rPr>
              <a:t>A linearly polarized wave can be represented</a:t>
            </a:r>
            <a:br>
              <a:rPr lang="en-GB" sz="2400" i="1" u="sng">
                <a:solidFill>
                  <a:schemeClr val="tx1"/>
                </a:solidFill>
                <a:latin typeface="Trebuchet MS" charset="0"/>
                <a:ea typeface="MS PGothic" charset="0"/>
              </a:rPr>
            </a:br>
            <a:r>
              <a:rPr lang="en-GB" sz="2400" i="1" u="sng">
                <a:solidFill>
                  <a:schemeClr val="tx1"/>
                </a:solidFill>
                <a:latin typeface="Trebuchet MS" charset="0"/>
                <a:ea typeface="MS PGothic" charset="0"/>
              </a:rPr>
              <a:t>as a sum of two circularly polarized waves</a:t>
            </a:r>
          </a:p>
        </p:txBody>
      </p:sp>
      <p:sp>
        <p:nvSpPr>
          <p:cNvPr id="66563" name="AutoShape 10"/>
          <p:cNvSpPr>
            <a:spLocks/>
          </p:cNvSpPr>
          <p:nvPr/>
        </p:nvSpPr>
        <p:spPr bwMode="auto">
          <a:xfrm rot="-5400000">
            <a:off x="2438400" y="609600"/>
            <a:ext cx="304800" cy="3810000"/>
          </a:xfrm>
          <a:prstGeom prst="leftBrace">
            <a:avLst>
              <a:gd name="adj1" fmla="val 104167"/>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6564" name="AutoShape 11"/>
          <p:cNvSpPr>
            <a:spLocks/>
          </p:cNvSpPr>
          <p:nvPr/>
        </p:nvSpPr>
        <p:spPr bwMode="auto">
          <a:xfrm rot="-5400000">
            <a:off x="6858000" y="609600"/>
            <a:ext cx="304800" cy="3810000"/>
          </a:xfrm>
          <a:prstGeom prst="leftBrace">
            <a:avLst>
              <a:gd name="adj1" fmla="val 104167"/>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6565" name="Line 12"/>
          <p:cNvSpPr>
            <a:spLocks noChangeShapeType="1"/>
          </p:cNvSpPr>
          <p:nvPr/>
        </p:nvSpPr>
        <p:spPr bwMode="auto">
          <a:xfrm>
            <a:off x="7010400" y="26670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66" name="Line 13"/>
          <p:cNvSpPr>
            <a:spLocks noChangeShapeType="1"/>
          </p:cNvSpPr>
          <p:nvPr/>
        </p:nvSpPr>
        <p:spPr bwMode="auto">
          <a:xfrm>
            <a:off x="2590800" y="26670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67" name="Text Box 14"/>
          <p:cNvSpPr txBox="1">
            <a:spLocks noChangeArrowheads="1"/>
          </p:cNvSpPr>
          <p:nvPr/>
        </p:nvSpPr>
        <p:spPr bwMode="auto">
          <a:xfrm>
            <a:off x="1704975" y="3962400"/>
            <a:ext cx="10001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Trebuchet MS" charset="0"/>
                <a:ea typeface="MS PGothic" charset="0"/>
                <a:cs typeface="MS PGothic" charset="0"/>
              </a:defRPr>
            </a:lvl1pPr>
            <a:lvl2pPr marL="742950" indent="-285750" eaLnBrk="0" hangingPunct="0">
              <a:defRPr sz="1600">
                <a:solidFill>
                  <a:schemeClr val="tx1"/>
                </a:solidFill>
                <a:latin typeface="Trebuchet MS" charset="0"/>
                <a:ea typeface="MS PGothic" charset="0"/>
                <a:cs typeface="MS PGothic" charset="0"/>
              </a:defRPr>
            </a:lvl2pPr>
            <a:lvl3pPr marL="1143000" indent="-228600" eaLnBrk="0" hangingPunct="0">
              <a:defRPr sz="1600">
                <a:solidFill>
                  <a:schemeClr val="tx1"/>
                </a:solidFill>
                <a:latin typeface="Trebuchet MS" charset="0"/>
                <a:ea typeface="MS PGothic" charset="0"/>
                <a:cs typeface="MS PGothic" charset="0"/>
              </a:defRPr>
            </a:lvl3pPr>
            <a:lvl4pPr marL="1600200" indent="-228600" eaLnBrk="0" hangingPunct="0">
              <a:defRPr sz="1600">
                <a:solidFill>
                  <a:schemeClr val="tx1"/>
                </a:solidFill>
                <a:latin typeface="Trebuchet MS" charset="0"/>
                <a:ea typeface="MS PGothic" charset="0"/>
                <a:cs typeface="MS PGothic" charset="0"/>
              </a:defRPr>
            </a:lvl4pPr>
            <a:lvl5pPr marL="2057400" indent="-228600" eaLnBrk="0" hangingPunct="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r>
              <a:rPr lang="en-US" sz="1400" b="1"/>
              <a:t>CIRCULAR</a:t>
            </a:r>
          </a:p>
        </p:txBody>
      </p:sp>
      <p:sp>
        <p:nvSpPr>
          <p:cNvPr id="66568" name="Text Box 15"/>
          <p:cNvSpPr txBox="1">
            <a:spLocks noChangeArrowheads="1"/>
          </p:cNvSpPr>
          <p:nvPr/>
        </p:nvSpPr>
        <p:spPr bwMode="auto">
          <a:xfrm>
            <a:off x="4489450" y="3962400"/>
            <a:ext cx="7731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Trebuchet MS" charset="0"/>
                <a:ea typeface="MS PGothic" charset="0"/>
                <a:cs typeface="MS PGothic" charset="0"/>
              </a:defRPr>
            </a:lvl1pPr>
            <a:lvl2pPr marL="742950" indent="-285750" eaLnBrk="0" hangingPunct="0">
              <a:defRPr sz="1600">
                <a:solidFill>
                  <a:schemeClr val="tx1"/>
                </a:solidFill>
                <a:latin typeface="Trebuchet MS" charset="0"/>
                <a:ea typeface="MS PGothic" charset="0"/>
                <a:cs typeface="MS PGothic" charset="0"/>
              </a:defRPr>
            </a:lvl2pPr>
            <a:lvl3pPr marL="1143000" indent="-228600" eaLnBrk="0" hangingPunct="0">
              <a:defRPr sz="1600">
                <a:solidFill>
                  <a:schemeClr val="tx1"/>
                </a:solidFill>
                <a:latin typeface="Trebuchet MS" charset="0"/>
                <a:ea typeface="MS PGothic" charset="0"/>
                <a:cs typeface="MS PGothic" charset="0"/>
              </a:defRPr>
            </a:lvl3pPr>
            <a:lvl4pPr marL="1600200" indent="-228600" eaLnBrk="0" hangingPunct="0">
              <a:defRPr sz="1600">
                <a:solidFill>
                  <a:schemeClr val="tx1"/>
                </a:solidFill>
                <a:latin typeface="Trebuchet MS" charset="0"/>
                <a:ea typeface="MS PGothic" charset="0"/>
                <a:cs typeface="MS PGothic" charset="0"/>
              </a:defRPr>
            </a:lvl4pPr>
            <a:lvl5pPr marL="2057400" indent="-228600" eaLnBrk="0" hangingPunct="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r>
              <a:rPr lang="en-US" sz="1400" b="1"/>
              <a:t>LINEAR</a:t>
            </a:r>
          </a:p>
        </p:txBody>
      </p:sp>
      <p:sp>
        <p:nvSpPr>
          <p:cNvPr id="66569" name="Text Box 16"/>
          <p:cNvSpPr txBox="1">
            <a:spLocks noChangeArrowheads="1"/>
          </p:cNvSpPr>
          <p:nvPr/>
        </p:nvSpPr>
        <p:spPr bwMode="auto">
          <a:xfrm>
            <a:off x="7077075" y="3962400"/>
            <a:ext cx="10001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Trebuchet MS" charset="0"/>
                <a:ea typeface="MS PGothic" charset="0"/>
                <a:cs typeface="MS PGothic" charset="0"/>
              </a:defRPr>
            </a:lvl1pPr>
            <a:lvl2pPr marL="742950" indent="-285750" eaLnBrk="0" hangingPunct="0">
              <a:defRPr sz="1600">
                <a:solidFill>
                  <a:schemeClr val="tx1"/>
                </a:solidFill>
                <a:latin typeface="Trebuchet MS" charset="0"/>
                <a:ea typeface="MS PGothic" charset="0"/>
                <a:cs typeface="MS PGothic" charset="0"/>
              </a:defRPr>
            </a:lvl2pPr>
            <a:lvl3pPr marL="1143000" indent="-228600" eaLnBrk="0" hangingPunct="0">
              <a:defRPr sz="1600">
                <a:solidFill>
                  <a:schemeClr val="tx1"/>
                </a:solidFill>
                <a:latin typeface="Trebuchet MS" charset="0"/>
                <a:ea typeface="MS PGothic" charset="0"/>
                <a:cs typeface="MS PGothic" charset="0"/>
              </a:defRPr>
            </a:lvl3pPr>
            <a:lvl4pPr marL="1600200" indent="-228600" eaLnBrk="0" hangingPunct="0">
              <a:defRPr sz="1600">
                <a:solidFill>
                  <a:schemeClr val="tx1"/>
                </a:solidFill>
                <a:latin typeface="Trebuchet MS" charset="0"/>
                <a:ea typeface="MS PGothic" charset="0"/>
                <a:cs typeface="MS PGothic" charset="0"/>
              </a:defRPr>
            </a:lvl4pPr>
            <a:lvl5pPr marL="2057400" indent="-228600" eaLnBrk="0" hangingPunct="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r>
              <a:rPr lang="en-US" sz="1400" b="1"/>
              <a:t>CIRCULAR</a:t>
            </a:r>
          </a:p>
        </p:txBody>
      </p:sp>
      <p:pic>
        <p:nvPicPr>
          <p:cNvPr id="66570" name="Picture 1"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1524000"/>
            <a:ext cx="35941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1" name="Picture 25" descr="latex-image-1.pd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1981200"/>
            <a:ext cx="3556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2" name="Picture 27" descr="latex-image-1.pd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1828800"/>
            <a:ext cx="3556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3" name="Picture 28" descr="latex-image-1.pd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29200" y="1447800"/>
            <a:ext cx="3835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4" name="Picture 1" descr="Circ_Polar_side_Add.gif"/>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89338" y="4359275"/>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5" name="Picture 2" descr="Circ_Polar_side_Add1.gif"/>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25513" y="4359275"/>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6" name="Picture 3" descr="Circ_Polar_side_Add2.gif"/>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02375" y="4381500"/>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88729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00"/>
  <p:tag name="DEFAULTHEIGHT" val="560"/>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P(\omega) = \frac{\epsilon_o \omega_p^2}{\omega_o^2 -\omega^2+j\omega \gamma} E(\omega)&#10;= (\tilde{\epsilon}(\omega)-1)\epsilon_o E(\omega)&#10; $$&#10;\end{document}&#10;"/>
  <p:tag name="FILENAME" val="txp_fig"/>
  <p:tag name="FORMAT" val="pngmono"/>
  <p:tag name="RES" val="600"/>
  <p:tag name="BLEND" val="0"/>
  <p:tag name="TRANSPARENT" val="0"/>
  <p:tag name="TBUG" val="0"/>
  <p:tag name="ALLOWFS" val="0"/>
  <p:tag name="ORIGWIDTH" val="465"/>
  <p:tag name="PICTUREFILESIZE" val="12299"/>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epsilon} = \epsilon_r - j \epsilon_i&#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6"/>
  <p:tag name="PICTUREFILESIZE" val="162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_y = \sqrt{\frac{\epsilon_{y_r}}{\epsilon_o}}&#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99"/>
  <p:tag name="PICTUREFILESIZE" val="2921"/>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_x = \sqrt{\frac{\epsilon_{y_r}}{\epsilon_o}}&#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99"/>
  <p:tag name="PICTUREFILESIZE" val="2900"/>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y_r} &gt;&gt;\epsilon_{y_i}&#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91"/>
  <p:tag name="PICTUREFILESIZE" val="1909"/>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lambda = 583 nm&#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11"/>
  <p:tag name="PICTUREFILESIZE" val="232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 E_o \left( \hat{x} + \hat{y} \right) e^{-jkz}&#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99"/>
  <p:tag name="PICTUREFILESIZE" val="4527"/>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 E_o \left( \hat{x} e^{-jk_e z} + \hat{y}e^{-jk_o z} \right)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59.875"/>
  <p:tag name="PICTUREFILESIZE" val="6053"/>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E_y}{E_x}= \frac{e^{-jk_e d} }{e^{-jk_o d} } = {e^{-j(k_o-k_e) d} }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53"/>
  <p:tag name="PICTUREFILESIZE" val="7891"/>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 E_o \left( \hat{x} e^{-jk_e d} + \hat{y}e^{-jk_o d} \right) e^{-jk z}&#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16"/>
  <p:tag name="PICTUREFILESIZE" val="7972"/>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omega_{o_y}^2 = \frac{k_y}{m}&#10; $$&#10;\end{document}&#10;"/>
  <p:tag name="FILENAME" val="txp_fig"/>
  <p:tag name="FORMAT" val="pngmono"/>
  <p:tag name="RES" val="600"/>
  <p:tag name="BLEND" val="0"/>
  <p:tag name="TRANSPARENT" val="0"/>
  <p:tag name="TBUG" val="0"/>
  <p:tag name="ALLOWFS" val="0"/>
  <p:tag name="ORIGWIDTH" val="84"/>
  <p:tag name="PICTUREFILESIZE" val="2800"/>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_R \neq n_L&#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82"/>
  <p:tag name="PICTUREFILESIZE" val="1621"/>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_L= E_o \left( \hat{x} + j \hat{y} \right) e^{-jkz}&#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20"/>
  <p:tag name="PICTUREFILESIZE" val="5088"/>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vec{E}_L + \vec{E}_R&#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33"/>
  <p:tag name="PICTUREFILESIZE" val="2384"/>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vec{E}_L + \vec{E}_R&#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33"/>
  <p:tag name="PICTUREFILESIZE" val="2384"/>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ec{E}_R= E_o \left( \hat{x} - j\hat{y} &#10;\right) e^{-jkz}&#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17.875"/>
  <p:tag name="PICTUREFILESIZE" val="5074"/>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1i}&#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4"/>
  <p:tag name="PICTUREFILESIZE" val="588"/>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2i}&#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4"/>
  <p:tag name="PICTUREFILESIZE" val="756"/>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omega_{o_z}^2 = \frac{k_z}{m}&#10; $$&#10;\end{document}&#10;"/>
  <p:tag name="FILENAME" val="txp_fig"/>
  <p:tag name="FORMAT" val="pngmono"/>
  <p:tag name="RES" val="600"/>
  <p:tag name="BLEND" val="0"/>
  <p:tag name="TRANSPARENT" val="0"/>
  <p:tag name="TBUG" val="0"/>
  <p:tag name="ALLOWFS" val="0"/>
  <p:tag name="ORIGWIDTH" val="83"/>
  <p:tag name="PICTUREFILESIZE" val="271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omega_{o_x}^2 = \frac{k_x}{m}&#10; $$&#10;\end{document}&#10;"/>
  <p:tag name="FILENAME" val="txp_fig"/>
  <p:tag name="FORMAT" val="pngmono"/>
  <p:tag name="RES" val="600"/>
  <p:tag name="BLEND" val="0"/>
  <p:tag name="TRANSPARENT" val="0"/>
  <p:tag name="TBUG" val="0"/>
  <p:tag name="ALLOWFS" val="0"/>
  <p:tag name="ORIGWIDTH" val="85"/>
  <p:tag name="PICTUREFILESIZE" val="2726"/>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z&#10; $$&#10;\end{document}&#10;"/>
  <p:tag name="FILENAME" val="txp_fig"/>
  <p:tag name="FORMAT" val="pngmono"/>
  <p:tag name="RES" val="600"/>
  <p:tag name="BLEND" val="0"/>
  <p:tag name="TRANSPARENT" val="0"/>
  <p:tag name="TBUG" val="0"/>
  <p:tag name="ALLOWFS" val="0"/>
  <p:tag name="ORIGWIDTH" val="10"/>
  <p:tag name="PICTUREFILESIZE" val="44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y&#10; $$&#10;\end{document}&#10;"/>
  <p:tag name="FILENAME" val="txp_fig"/>
  <p:tag name="FORMAT" val="pngmono"/>
  <p:tag name="RES" val="600"/>
  <p:tag name="BLEND" val="0"/>
  <p:tag name="TRANSPARENT" val="0"/>
  <p:tag name="TBUG" val="0"/>
  <p:tag name="ALLOWFS" val="0"/>
  <p:tag name="ORIGWIDTH" val="10"/>
  <p:tag name="PICTUREFILESIZE" val="485"/>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x&#10; $$&#10;\end{document}&#10;"/>
  <p:tag name="FILENAME" val="txp_fig"/>
  <p:tag name="FORMAT" val="pngmono"/>
  <p:tag name="RES" val="600"/>
  <p:tag name="BLEND" val="0"/>
  <p:tag name="TRANSPARENT" val="0"/>
  <p:tag name="TBUG" val="0"/>
  <p:tag name="ALLOWFS" val="0"/>
  <p:tag name="ORIGWIDTH" val="12"/>
  <p:tag name="PICTUREFILESIZE" val="455"/>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omega_{o_x} =\omega_{o_z}$$&#10;\end{document}&#10;"/>
  <p:tag name="FILENAME" val="txp_fig"/>
  <p:tag name="FORMAT" val="pngmono"/>
  <p:tag name="RES" val="600"/>
  <p:tag name="BLEND" val="0"/>
  <p:tag name="TRANSPARENT" val="0"/>
  <p:tag name="TBUG" val="0"/>
  <p:tag name="ALLOWFS" val="0"/>
  <p:tag name="ORIGWIDTH" val="91"/>
  <p:tag name="PICTUREFILESIZE" val="1776"/>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heme/theme1.xml><?xml version="1.0" encoding="utf-8"?>
<a:theme xmlns:a="http://schemas.openxmlformats.org/drawingml/2006/main" name="Default Design">
  <a:themeElements>
    <a:clrScheme name="Custom 10">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22712</TotalTime>
  <Words>1534</Words>
  <Application>Microsoft Office PowerPoint</Application>
  <PresentationFormat>On-screen Show (4:3)</PresentationFormat>
  <Paragraphs>593</Paragraphs>
  <Slides>34</Slides>
  <Notes>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Default Design</vt:lpstr>
      <vt:lpstr>1_Default Design</vt:lpstr>
      <vt:lpstr>Equation</vt:lpstr>
      <vt:lpstr>Slide 1</vt:lpstr>
      <vt:lpstr>Slide 2</vt:lpstr>
      <vt:lpstr>Slide 3</vt:lpstr>
      <vt:lpstr>Slide 4</vt:lpstr>
      <vt:lpstr>Birefringent Materials</vt:lpstr>
      <vt:lpstr>Slide 6</vt:lpstr>
      <vt:lpstr>Slide 7</vt:lpstr>
      <vt:lpstr>Slide 8</vt:lpstr>
      <vt:lpstr>A linearly polarized wave can be represented as a sum of two circularly polarized waves</vt:lpstr>
      <vt:lpstr>Circular Birefringence</vt:lpstr>
      <vt:lpstr>Slide 11</vt:lpstr>
      <vt:lpstr>Polarization Rotation with Circular Birefringence</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Spectral Sensitivity of Cones</vt:lpstr>
      <vt:lpstr>Slide 31</vt:lpstr>
      <vt:lpstr>Slide 32</vt:lpstr>
      <vt:lpstr>Slide 33</vt:lpstr>
      <vt:lpstr>Slide 34</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Vladimir Bulovic</dc:creator>
  <cp:lastModifiedBy>Janet Chuang</cp:lastModifiedBy>
  <cp:revision>118</cp:revision>
  <cp:lastPrinted>2012-03-23T18:57:23Z</cp:lastPrinted>
  <dcterms:created xsi:type="dcterms:W3CDTF">2011-03-18T02:40:37Z</dcterms:created>
  <dcterms:modified xsi:type="dcterms:W3CDTF">2013-01-16T19:03:52Z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33842503</vt:lpwstr>
  </property>
  <property fmtid="{D5CDD505-2E9C-101B-9397-08002B2CF9AE}" pid="3" name="NXPowerLiteSettings">
    <vt:lpwstr>F7000400038000</vt:lpwstr>
  </property>
  <property fmtid="{D5CDD505-2E9C-101B-9397-08002B2CF9AE}" pid="4" name="NXPowerLiteVersion">
    <vt:lpwstr>D5.0.8</vt:lpwstr>
  </property>
</Properties>
</file>